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353" r:id="rId2"/>
    <p:sldId id="395" r:id="rId3"/>
    <p:sldId id="425" r:id="rId4"/>
    <p:sldId id="369" r:id="rId5"/>
    <p:sldId id="387" r:id="rId6"/>
    <p:sldId id="426" r:id="rId7"/>
    <p:sldId id="373" r:id="rId8"/>
    <p:sldId id="398" r:id="rId9"/>
    <p:sldId id="383" r:id="rId10"/>
    <p:sldId id="399" r:id="rId11"/>
    <p:sldId id="411" r:id="rId12"/>
    <p:sldId id="370" r:id="rId13"/>
    <p:sldId id="368" r:id="rId14"/>
    <p:sldId id="394" r:id="rId15"/>
    <p:sldId id="396" r:id="rId16"/>
    <p:sldId id="397" r:id="rId17"/>
    <p:sldId id="388" r:id="rId18"/>
    <p:sldId id="381" r:id="rId19"/>
    <p:sldId id="382" r:id="rId20"/>
    <p:sldId id="390" r:id="rId21"/>
    <p:sldId id="427" r:id="rId22"/>
    <p:sldId id="428" r:id="rId23"/>
    <p:sldId id="429" r:id="rId24"/>
    <p:sldId id="430" r:id="rId25"/>
    <p:sldId id="356" r:id="rId26"/>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8C3FC5"/>
    <a:srgbClr val="FFD44B"/>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6" d="100"/>
          <a:sy n="66" d="100"/>
        </p:scale>
        <p:origin x="14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BF3D3-1021-4645-96A6-C6F5D76B587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TW" altLang="en-US"/>
        </a:p>
      </dgm:t>
    </dgm:pt>
    <dgm:pt modelId="{0FF53C2C-34D3-4071-B2AD-67429E5E8E05}">
      <dgm:prSet phldrT="[文字]"/>
      <dgm:spPr/>
      <dgm:t>
        <a:bodyPr/>
        <a:lstStyle/>
        <a:p>
          <a:r>
            <a:rPr lang="zh-TW" altLang="en-US" dirty="0" smtClean="0"/>
            <a:t>個人資料保護宣導</a:t>
          </a:r>
          <a:endParaRPr lang="zh-TW" altLang="en-US" dirty="0"/>
        </a:p>
      </dgm:t>
    </dgm:pt>
    <dgm:pt modelId="{0C0C97D4-DD95-49E9-B274-55ED1808D0E5}" type="parTrans" cxnId="{28580996-A860-4927-AA7E-610F74EBCFFF}">
      <dgm:prSet/>
      <dgm:spPr/>
      <dgm:t>
        <a:bodyPr/>
        <a:lstStyle/>
        <a:p>
          <a:endParaRPr lang="zh-TW" altLang="en-US"/>
        </a:p>
      </dgm:t>
    </dgm:pt>
    <dgm:pt modelId="{E9BBC558-12A1-495F-AC0E-F738EEC0B07C}" type="sibTrans" cxnId="{28580996-A860-4927-AA7E-610F74EBCFFF}">
      <dgm:prSet/>
      <dgm:spPr/>
      <dgm:t>
        <a:bodyPr/>
        <a:lstStyle/>
        <a:p>
          <a:endParaRPr lang="zh-TW" altLang="en-US"/>
        </a:p>
      </dgm:t>
    </dgm:pt>
    <dgm:pt modelId="{FE0A6BC2-3ECE-44BC-AE91-8311215DE826}">
      <dgm:prSet phldrT="[文字]"/>
      <dgm:spPr/>
      <dgm:t>
        <a:bodyPr/>
        <a:lstStyle/>
        <a:p>
          <a:r>
            <a:rPr lang="zh-TW" altLang="en-US" dirty="0" smtClean="0"/>
            <a:t>密碼設定原則</a:t>
          </a:r>
          <a:endParaRPr lang="zh-TW" altLang="en-US" dirty="0"/>
        </a:p>
      </dgm:t>
    </dgm:pt>
    <dgm:pt modelId="{90EB955E-C943-4981-A13D-6A1410427D44}" type="parTrans" cxnId="{FF8C0D24-BFD7-4FA6-A0CB-EAF89B74133A}">
      <dgm:prSet/>
      <dgm:spPr/>
      <dgm:t>
        <a:bodyPr/>
        <a:lstStyle/>
        <a:p>
          <a:endParaRPr lang="zh-TW" altLang="en-US"/>
        </a:p>
      </dgm:t>
    </dgm:pt>
    <dgm:pt modelId="{13C6EF38-D112-4186-ADCA-3325CD0637DE}" type="sibTrans" cxnId="{FF8C0D24-BFD7-4FA6-A0CB-EAF89B74133A}">
      <dgm:prSet/>
      <dgm:spPr/>
      <dgm:t>
        <a:bodyPr/>
        <a:lstStyle/>
        <a:p>
          <a:endParaRPr lang="zh-TW" altLang="en-US"/>
        </a:p>
      </dgm:t>
    </dgm:pt>
    <dgm:pt modelId="{C4AA7ECC-2BDF-4A25-8E2A-740009CBA3F9}">
      <dgm:prSet phldrT="[文字]"/>
      <dgm:spPr/>
      <dgm:t>
        <a:bodyPr/>
        <a:lstStyle/>
        <a:p>
          <a:r>
            <a:rPr lang="zh-TW" altLang="en-US" dirty="0" smtClean="0"/>
            <a:t>電子郵件</a:t>
          </a:r>
          <a:endParaRPr lang="zh-TW" altLang="en-US" dirty="0"/>
        </a:p>
      </dgm:t>
    </dgm:pt>
    <dgm:pt modelId="{6C684182-7DE1-4D77-AD37-F6F92434E0C0}" type="parTrans" cxnId="{48308F2F-8FAC-499A-9978-48A22D8FB383}">
      <dgm:prSet/>
      <dgm:spPr/>
      <dgm:t>
        <a:bodyPr/>
        <a:lstStyle/>
        <a:p>
          <a:endParaRPr lang="zh-TW" altLang="en-US"/>
        </a:p>
      </dgm:t>
    </dgm:pt>
    <dgm:pt modelId="{4A7938A3-8D9D-4C72-A9D2-BF489824F8B7}" type="sibTrans" cxnId="{48308F2F-8FAC-499A-9978-48A22D8FB383}">
      <dgm:prSet/>
      <dgm:spPr/>
      <dgm:t>
        <a:bodyPr/>
        <a:lstStyle/>
        <a:p>
          <a:endParaRPr lang="zh-TW" altLang="en-US"/>
        </a:p>
      </dgm:t>
    </dgm:pt>
    <dgm:pt modelId="{CC5CE6F7-77A2-47E9-B4A1-5EBD268AE520}">
      <dgm:prSet phldrT="[文字]"/>
      <dgm:spPr/>
      <dgm:t>
        <a:bodyPr/>
        <a:lstStyle/>
        <a:p>
          <a:r>
            <a:rPr lang="en-US" altLang="zh-TW" dirty="0" smtClean="0"/>
            <a:t>facebook</a:t>
          </a:r>
          <a:endParaRPr lang="zh-TW" altLang="en-US" dirty="0"/>
        </a:p>
      </dgm:t>
    </dgm:pt>
    <dgm:pt modelId="{ADBE49C9-D3D9-4838-94AF-9942228CAC59}" type="parTrans" cxnId="{FAD5DF78-AE26-4D42-8087-4ED86BA061E8}">
      <dgm:prSet/>
      <dgm:spPr/>
      <dgm:t>
        <a:bodyPr/>
        <a:lstStyle/>
        <a:p>
          <a:endParaRPr lang="zh-TW" altLang="en-US"/>
        </a:p>
      </dgm:t>
    </dgm:pt>
    <dgm:pt modelId="{05AB7D33-21F4-43D5-B16E-54061907A409}" type="sibTrans" cxnId="{FAD5DF78-AE26-4D42-8087-4ED86BA061E8}">
      <dgm:prSet/>
      <dgm:spPr/>
      <dgm:t>
        <a:bodyPr/>
        <a:lstStyle/>
        <a:p>
          <a:endParaRPr lang="zh-TW" altLang="en-US"/>
        </a:p>
      </dgm:t>
    </dgm:pt>
    <dgm:pt modelId="{330D479F-7F24-49C0-B9EE-146F655FD017}">
      <dgm:prSet phldrT="[文字]"/>
      <dgm:spPr/>
      <dgm:t>
        <a:bodyPr/>
        <a:lstStyle/>
        <a:p>
          <a:r>
            <a:rPr lang="zh-TW" altLang="en-US" dirty="0" smtClean="0"/>
            <a:t>即時通訊軟體</a:t>
          </a:r>
          <a:endParaRPr lang="zh-TW" altLang="en-US" dirty="0"/>
        </a:p>
      </dgm:t>
    </dgm:pt>
    <dgm:pt modelId="{BBAB0D86-BD72-4D7B-BB98-D4ED4CB2EA3A}" type="parTrans" cxnId="{D9223E53-1F8D-4FD3-A0E9-143815321474}">
      <dgm:prSet/>
      <dgm:spPr/>
      <dgm:t>
        <a:bodyPr/>
        <a:lstStyle/>
        <a:p>
          <a:endParaRPr lang="zh-TW" altLang="en-US"/>
        </a:p>
      </dgm:t>
    </dgm:pt>
    <dgm:pt modelId="{CF17034C-BB54-455D-934C-E5E483DA3806}" type="sibTrans" cxnId="{D9223E53-1F8D-4FD3-A0E9-143815321474}">
      <dgm:prSet/>
      <dgm:spPr/>
      <dgm:t>
        <a:bodyPr/>
        <a:lstStyle/>
        <a:p>
          <a:endParaRPr lang="zh-TW" altLang="en-US"/>
        </a:p>
      </dgm:t>
    </dgm:pt>
    <dgm:pt modelId="{C8A4D23A-D42B-42A8-A6CA-40AFD8BC2A9F}" type="pres">
      <dgm:prSet presAssocID="{DA3BF3D3-1021-4645-96A6-C6F5D76B5870}" presName="Name0" presStyleCnt="0">
        <dgm:presLayoutVars>
          <dgm:chMax val="7"/>
          <dgm:chPref val="7"/>
          <dgm:dir/>
        </dgm:presLayoutVars>
      </dgm:prSet>
      <dgm:spPr/>
      <dgm:t>
        <a:bodyPr/>
        <a:lstStyle/>
        <a:p>
          <a:endParaRPr lang="zh-TW" altLang="en-US"/>
        </a:p>
      </dgm:t>
    </dgm:pt>
    <dgm:pt modelId="{BE7F8D1E-79B2-447D-9816-7DBF8513010F}" type="pres">
      <dgm:prSet presAssocID="{DA3BF3D3-1021-4645-96A6-C6F5D76B5870}" presName="Name1" presStyleCnt="0"/>
      <dgm:spPr/>
    </dgm:pt>
    <dgm:pt modelId="{AA9FF99A-AA76-497A-ADFA-664F1A9B14B0}" type="pres">
      <dgm:prSet presAssocID="{DA3BF3D3-1021-4645-96A6-C6F5D76B5870}" presName="cycle" presStyleCnt="0"/>
      <dgm:spPr/>
    </dgm:pt>
    <dgm:pt modelId="{FC5C067C-172A-4881-A448-2E551D00FF82}" type="pres">
      <dgm:prSet presAssocID="{DA3BF3D3-1021-4645-96A6-C6F5D76B5870}" presName="srcNode" presStyleLbl="node1" presStyleIdx="0" presStyleCnt="5"/>
      <dgm:spPr/>
    </dgm:pt>
    <dgm:pt modelId="{0E9C6598-29E2-486E-B0A6-5EDC85881F64}" type="pres">
      <dgm:prSet presAssocID="{DA3BF3D3-1021-4645-96A6-C6F5D76B5870}" presName="conn" presStyleLbl="parChTrans1D2" presStyleIdx="0" presStyleCnt="1"/>
      <dgm:spPr/>
      <dgm:t>
        <a:bodyPr/>
        <a:lstStyle/>
        <a:p>
          <a:endParaRPr lang="zh-TW" altLang="en-US"/>
        </a:p>
      </dgm:t>
    </dgm:pt>
    <dgm:pt modelId="{7EB32394-6B5E-4AEF-90DD-64ADB64B9EB9}" type="pres">
      <dgm:prSet presAssocID="{DA3BF3D3-1021-4645-96A6-C6F5D76B5870}" presName="extraNode" presStyleLbl="node1" presStyleIdx="0" presStyleCnt="5"/>
      <dgm:spPr/>
    </dgm:pt>
    <dgm:pt modelId="{F918C5F1-3E95-4201-B749-E83F50DA7924}" type="pres">
      <dgm:prSet presAssocID="{DA3BF3D3-1021-4645-96A6-C6F5D76B5870}" presName="dstNode" presStyleLbl="node1" presStyleIdx="0" presStyleCnt="5"/>
      <dgm:spPr/>
    </dgm:pt>
    <dgm:pt modelId="{F75C67D0-EF2F-496C-821D-C2F2709745C3}" type="pres">
      <dgm:prSet presAssocID="{0FF53C2C-34D3-4071-B2AD-67429E5E8E05}" presName="text_1" presStyleLbl="node1" presStyleIdx="0" presStyleCnt="5">
        <dgm:presLayoutVars>
          <dgm:bulletEnabled val="1"/>
        </dgm:presLayoutVars>
      </dgm:prSet>
      <dgm:spPr/>
      <dgm:t>
        <a:bodyPr/>
        <a:lstStyle/>
        <a:p>
          <a:endParaRPr lang="zh-TW" altLang="en-US"/>
        </a:p>
      </dgm:t>
    </dgm:pt>
    <dgm:pt modelId="{272FCF04-2F31-4920-B412-F943CDCDE751}" type="pres">
      <dgm:prSet presAssocID="{0FF53C2C-34D3-4071-B2AD-67429E5E8E05}" presName="accent_1" presStyleCnt="0"/>
      <dgm:spPr/>
    </dgm:pt>
    <dgm:pt modelId="{2ECE67E9-A0EE-422D-AFAD-140D7C80D4A2}" type="pres">
      <dgm:prSet presAssocID="{0FF53C2C-34D3-4071-B2AD-67429E5E8E05}" presName="accentRepeatNode" presStyleLbl="solidFgAcc1" presStyleIdx="0" presStyleCnt="5"/>
      <dgm:spPr/>
    </dgm:pt>
    <dgm:pt modelId="{1C337DAB-DF2F-4CEA-8A1C-C30661BCA651}" type="pres">
      <dgm:prSet presAssocID="{FE0A6BC2-3ECE-44BC-AE91-8311215DE826}" presName="text_2" presStyleLbl="node1" presStyleIdx="1" presStyleCnt="5">
        <dgm:presLayoutVars>
          <dgm:bulletEnabled val="1"/>
        </dgm:presLayoutVars>
      </dgm:prSet>
      <dgm:spPr/>
      <dgm:t>
        <a:bodyPr/>
        <a:lstStyle/>
        <a:p>
          <a:endParaRPr lang="zh-TW" altLang="en-US"/>
        </a:p>
      </dgm:t>
    </dgm:pt>
    <dgm:pt modelId="{47DFA64C-B423-41CD-8C26-52EC7B62F858}" type="pres">
      <dgm:prSet presAssocID="{FE0A6BC2-3ECE-44BC-AE91-8311215DE826}" presName="accent_2" presStyleCnt="0"/>
      <dgm:spPr/>
    </dgm:pt>
    <dgm:pt modelId="{AAF3396F-5655-4897-9150-ECD1562B5730}" type="pres">
      <dgm:prSet presAssocID="{FE0A6BC2-3ECE-44BC-AE91-8311215DE826}" presName="accentRepeatNode" presStyleLbl="solidFgAcc1" presStyleIdx="1" presStyleCnt="5"/>
      <dgm:spPr/>
    </dgm:pt>
    <dgm:pt modelId="{53C116B6-90D5-4338-B84B-FBEBF31BFAAB}" type="pres">
      <dgm:prSet presAssocID="{C4AA7ECC-2BDF-4A25-8E2A-740009CBA3F9}" presName="text_3" presStyleLbl="node1" presStyleIdx="2" presStyleCnt="5">
        <dgm:presLayoutVars>
          <dgm:bulletEnabled val="1"/>
        </dgm:presLayoutVars>
      </dgm:prSet>
      <dgm:spPr/>
      <dgm:t>
        <a:bodyPr/>
        <a:lstStyle/>
        <a:p>
          <a:endParaRPr lang="zh-TW" altLang="en-US"/>
        </a:p>
      </dgm:t>
    </dgm:pt>
    <dgm:pt modelId="{4B615253-555D-4353-9FE2-0B154269C40C}" type="pres">
      <dgm:prSet presAssocID="{C4AA7ECC-2BDF-4A25-8E2A-740009CBA3F9}" presName="accent_3" presStyleCnt="0"/>
      <dgm:spPr/>
    </dgm:pt>
    <dgm:pt modelId="{0C1A4C7D-1329-42F9-998C-C01F30EFF5E0}" type="pres">
      <dgm:prSet presAssocID="{C4AA7ECC-2BDF-4A25-8E2A-740009CBA3F9}" presName="accentRepeatNode" presStyleLbl="solidFgAcc1" presStyleIdx="2" presStyleCnt="5"/>
      <dgm:spPr/>
    </dgm:pt>
    <dgm:pt modelId="{EF800BDC-4DF5-4693-95A8-8ED4879F82EE}" type="pres">
      <dgm:prSet presAssocID="{CC5CE6F7-77A2-47E9-B4A1-5EBD268AE520}" presName="text_4" presStyleLbl="node1" presStyleIdx="3" presStyleCnt="5">
        <dgm:presLayoutVars>
          <dgm:bulletEnabled val="1"/>
        </dgm:presLayoutVars>
      </dgm:prSet>
      <dgm:spPr/>
      <dgm:t>
        <a:bodyPr/>
        <a:lstStyle/>
        <a:p>
          <a:endParaRPr lang="zh-TW" altLang="en-US"/>
        </a:p>
      </dgm:t>
    </dgm:pt>
    <dgm:pt modelId="{DEF9CD53-23BD-422B-99DE-8B4A582EF031}" type="pres">
      <dgm:prSet presAssocID="{CC5CE6F7-77A2-47E9-B4A1-5EBD268AE520}" presName="accent_4" presStyleCnt="0"/>
      <dgm:spPr/>
    </dgm:pt>
    <dgm:pt modelId="{EEA299D5-CBA6-4DBD-B882-4E0971343BB4}" type="pres">
      <dgm:prSet presAssocID="{CC5CE6F7-77A2-47E9-B4A1-5EBD268AE520}" presName="accentRepeatNode" presStyleLbl="solidFgAcc1" presStyleIdx="3" presStyleCnt="5"/>
      <dgm:spPr/>
    </dgm:pt>
    <dgm:pt modelId="{FAA3FB9C-7A83-48DD-9005-C4C9791FC202}" type="pres">
      <dgm:prSet presAssocID="{330D479F-7F24-49C0-B9EE-146F655FD017}" presName="text_5" presStyleLbl="node1" presStyleIdx="4" presStyleCnt="5">
        <dgm:presLayoutVars>
          <dgm:bulletEnabled val="1"/>
        </dgm:presLayoutVars>
      </dgm:prSet>
      <dgm:spPr/>
      <dgm:t>
        <a:bodyPr/>
        <a:lstStyle/>
        <a:p>
          <a:endParaRPr lang="zh-TW" altLang="en-US"/>
        </a:p>
      </dgm:t>
    </dgm:pt>
    <dgm:pt modelId="{A1EB56E7-6B3C-4615-94FA-A1CC4E4A63D3}" type="pres">
      <dgm:prSet presAssocID="{330D479F-7F24-49C0-B9EE-146F655FD017}" presName="accent_5" presStyleCnt="0"/>
      <dgm:spPr/>
    </dgm:pt>
    <dgm:pt modelId="{68476531-4459-4B04-8E0A-25A82471D6DE}" type="pres">
      <dgm:prSet presAssocID="{330D479F-7F24-49C0-B9EE-146F655FD017}" presName="accentRepeatNode" presStyleLbl="solidFgAcc1" presStyleIdx="4" presStyleCnt="5"/>
      <dgm:spPr/>
    </dgm:pt>
  </dgm:ptLst>
  <dgm:cxnLst>
    <dgm:cxn modelId="{DC372ED7-A6A8-4523-A45B-3D7FE199A665}" type="presOf" srcId="{330D479F-7F24-49C0-B9EE-146F655FD017}" destId="{FAA3FB9C-7A83-48DD-9005-C4C9791FC202}" srcOrd="0" destOrd="0" presId="urn:microsoft.com/office/officeart/2008/layout/VerticalCurvedList"/>
    <dgm:cxn modelId="{57F5D947-E6BA-4245-9E22-BBB2CDAB99D7}" type="presOf" srcId="{DA3BF3D3-1021-4645-96A6-C6F5D76B5870}" destId="{C8A4D23A-D42B-42A8-A6CA-40AFD8BC2A9F}" srcOrd="0" destOrd="0" presId="urn:microsoft.com/office/officeart/2008/layout/VerticalCurvedList"/>
    <dgm:cxn modelId="{7F9FB390-4892-4522-B436-AD5B135FD009}" type="presOf" srcId="{CC5CE6F7-77A2-47E9-B4A1-5EBD268AE520}" destId="{EF800BDC-4DF5-4693-95A8-8ED4879F82EE}" srcOrd="0" destOrd="0" presId="urn:microsoft.com/office/officeart/2008/layout/VerticalCurvedList"/>
    <dgm:cxn modelId="{B53B9DFF-B9C8-45F8-90E4-12E2E0983878}" type="presOf" srcId="{E9BBC558-12A1-495F-AC0E-F738EEC0B07C}" destId="{0E9C6598-29E2-486E-B0A6-5EDC85881F64}" srcOrd="0" destOrd="0" presId="urn:microsoft.com/office/officeart/2008/layout/VerticalCurvedList"/>
    <dgm:cxn modelId="{48308F2F-8FAC-499A-9978-48A22D8FB383}" srcId="{DA3BF3D3-1021-4645-96A6-C6F5D76B5870}" destId="{C4AA7ECC-2BDF-4A25-8E2A-740009CBA3F9}" srcOrd="2" destOrd="0" parTransId="{6C684182-7DE1-4D77-AD37-F6F92434E0C0}" sibTransId="{4A7938A3-8D9D-4C72-A9D2-BF489824F8B7}"/>
    <dgm:cxn modelId="{22B9EF4C-F47D-43F5-A0F4-6554669751A0}" type="presOf" srcId="{C4AA7ECC-2BDF-4A25-8E2A-740009CBA3F9}" destId="{53C116B6-90D5-4338-B84B-FBEBF31BFAAB}" srcOrd="0" destOrd="0" presId="urn:microsoft.com/office/officeart/2008/layout/VerticalCurvedList"/>
    <dgm:cxn modelId="{93EBB08C-8DB5-4493-902C-45B39991878E}" type="presOf" srcId="{FE0A6BC2-3ECE-44BC-AE91-8311215DE826}" destId="{1C337DAB-DF2F-4CEA-8A1C-C30661BCA651}" srcOrd="0" destOrd="0" presId="urn:microsoft.com/office/officeart/2008/layout/VerticalCurvedList"/>
    <dgm:cxn modelId="{A313B341-8B16-4FEF-92CA-B16EDA9664C0}" type="presOf" srcId="{0FF53C2C-34D3-4071-B2AD-67429E5E8E05}" destId="{F75C67D0-EF2F-496C-821D-C2F2709745C3}" srcOrd="0" destOrd="0" presId="urn:microsoft.com/office/officeart/2008/layout/VerticalCurvedList"/>
    <dgm:cxn modelId="{FAD5DF78-AE26-4D42-8087-4ED86BA061E8}" srcId="{DA3BF3D3-1021-4645-96A6-C6F5D76B5870}" destId="{CC5CE6F7-77A2-47E9-B4A1-5EBD268AE520}" srcOrd="3" destOrd="0" parTransId="{ADBE49C9-D3D9-4838-94AF-9942228CAC59}" sibTransId="{05AB7D33-21F4-43D5-B16E-54061907A409}"/>
    <dgm:cxn modelId="{28580996-A860-4927-AA7E-610F74EBCFFF}" srcId="{DA3BF3D3-1021-4645-96A6-C6F5D76B5870}" destId="{0FF53C2C-34D3-4071-B2AD-67429E5E8E05}" srcOrd="0" destOrd="0" parTransId="{0C0C97D4-DD95-49E9-B274-55ED1808D0E5}" sibTransId="{E9BBC558-12A1-495F-AC0E-F738EEC0B07C}"/>
    <dgm:cxn modelId="{FF8C0D24-BFD7-4FA6-A0CB-EAF89B74133A}" srcId="{DA3BF3D3-1021-4645-96A6-C6F5D76B5870}" destId="{FE0A6BC2-3ECE-44BC-AE91-8311215DE826}" srcOrd="1" destOrd="0" parTransId="{90EB955E-C943-4981-A13D-6A1410427D44}" sibTransId="{13C6EF38-D112-4186-ADCA-3325CD0637DE}"/>
    <dgm:cxn modelId="{D9223E53-1F8D-4FD3-A0E9-143815321474}" srcId="{DA3BF3D3-1021-4645-96A6-C6F5D76B5870}" destId="{330D479F-7F24-49C0-B9EE-146F655FD017}" srcOrd="4" destOrd="0" parTransId="{BBAB0D86-BD72-4D7B-BB98-D4ED4CB2EA3A}" sibTransId="{CF17034C-BB54-455D-934C-E5E483DA3806}"/>
    <dgm:cxn modelId="{78546A20-F310-4764-B5FE-1A72D8D77248}" type="presParOf" srcId="{C8A4D23A-D42B-42A8-A6CA-40AFD8BC2A9F}" destId="{BE7F8D1E-79B2-447D-9816-7DBF8513010F}" srcOrd="0" destOrd="0" presId="urn:microsoft.com/office/officeart/2008/layout/VerticalCurvedList"/>
    <dgm:cxn modelId="{1207D114-FD15-4C29-A10D-63EDDF1E559C}" type="presParOf" srcId="{BE7F8D1E-79B2-447D-9816-7DBF8513010F}" destId="{AA9FF99A-AA76-497A-ADFA-664F1A9B14B0}" srcOrd="0" destOrd="0" presId="urn:microsoft.com/office/officeart/2008/layout/VerticalCurvedList"/>
    <dgm:cxn modelId="{0923DB3C-0AE8-452A-87AE-5DBA64AA29D3}" type="presParOf" srcId="{AA9FF99A-AA76-497A-ADFA-664F1A9B14B0}" destId="{FC5C067C-172A-4881-A448-2E551D00FF82}" srcOrd="0" destOrd="0" presId="urn:microsoft.com/office/officeart/2008/layout/VerticalCurvedList"/>
    <dgm:cxn modelId="{22712CFC-9748-486A-B8F7-AF6F80F29D28}" type="presParOf" srcId="{AA9FF99A-AA76-497A-ADFA-664F1A9B14B0}" destId="{0E9C6598-29E2-486E-B0A6-5EDC85881F64}" srcOrd="1" destOrd="0" presId="urn:microsoft.com/office/officeart/2008/layout/VerticalCurvedList"/>
    <dgm:cxn modelId="{E6976499-8404-4D44-B261-46ACB6B54402}" type="presParOf" srcId="{AA9FF99A-AA76-497A-ADFA-664F1A9B14B0}" destId="{7EB32394-6B5E-4AEF-90DD-64ADB64B9EB9}" srcOrd="2" destOrd="0" presId="urn:microsoft.com/office/officeart/2008/layout/VerticalCurvedList"/>
    <dgm:cxn modelId="{B01600B4-2AC4-4C24-9E66-F96962A41F55}" type="presParOf" srcId="{AA9FF99A-AA76-497A-ADFA-664F1A9B14B0}" destId="{F918C5F1-3E95-4201-B749-E83F50DA7924}" srcOrd="3" destOrd="0" presId="urn:microsoft.com/office/officeart/2008/layout/VerticalCurvedList"/>
    <dgm:cxn modelId="{5D41F7EE-95A9-4931-83C5-7A7713C4E588}" type="presParOf" srcId="{BE7F8D1E-79B2-447D-9816-7DBF8513010F}" destId="{F75C67D0-EF2F-496C-821D-C2F2709745C3}" srcOrd="1" destOrd="0" presId="urn:microsoft.com/office/officeart/2008/layout/VerticalCurvedList"/>
    <dgm:cxn modelId="{7C633C2D-77C7-4909-BA26-6F04057AF40A}" type="presParOf" srcId="{BE7F8D1E-79B2-447D-9816-7DBF8513010F}" destId="{272FCF04-2F31-4920-B412-F943CDCDE751}" srcOrd="2" destOrd="0" presId="urn:microsoft.com/office/officeart/2008/layout/VerticalCurvedList"/>
    <dgm:cxn modelId="{C7957BD4-B6F5-4F51-8FE2-B14A4C9D1373}" type="presParOf" srcId="{272FCF04-2F31-4920-B412-F943CDCDE751}" destId="{2ECE67E9-A0EE-422D-AFAD-140D7C80D4A2}" srcOrd="0" destOrd="0" presId="urn:microsoft.com/office/officeart/2008/layout/VerticalCurvedList"/>
    <dgm:cxn modelId="{C9B66DF1-05D4-4F42-9E4A-4437ABD37959}" type="presParOf" srcId="{BE7F8D1E-79B2-447D-9816-7DBF8513010F}" destId="{1C337DAB-DF2F-4CEA-8A1C-C30661BCA651}" srcOrd="3" destOrd="0" presId="urn:microsoft.com/office/officeart/2008/layout/VerticalCurvedList"/>
    <dgm:cxn modelId="{F282F388-C6CB-4C7A-9148-5379EC9D9257}" type="presParOf" srcId="{BE7F8D1E-79B2-447D-9816-7DBF8513010F}" destId="{47DFA64C-B423-41CD-8C26-52EC7B62F858}" srcOrd="4" destOrd="0" presId="urn:microsoft.com/office/officeart/2008/layout/VerticalCurvedList"/>
    <dgm:cxn modelId="{605AB606-CE9E-4AF6-985D-0AD9176CAA5A}" type="presParOf" srcId="{47DFA64C-B423-41CD-8C26-52EC7B62F858}" destId="{AAF3396F-5655-4897-9150-ECD1562B5730}" srcOrd="0" destOrd="0" presId="urn:microsoft.com/office/officeart/2008/layout/VerticalCurvedList"/>
    <dgm:cxn modelId="{4B488629-34C9-40C9-AA45-71965B6DBBB1}" type="presParOf" srcId="{BE7F8D1E-79B2-447D-9816-7DBF8513010F}" destId="{53C116B6-90D5-4338-B84B-FBEBF31BFAAB}" srcOrd="5" destOrd="0" presId="urn:microsoft.com/office/officeart/2008/layout/VerticalCurvedList"/>
    <dgm:cxn modelId="{0A125B87-A8D0-4A61-9495-629307AFDE64}" type="presParOf" srcId="{BE7F8D1E-79B2-447D-9816-7DBF8513010F}" destId="{4B615253-555D-4353-9FE2-0B154269C40C}" srcOrd="6" destOrd="0" presId="urn:microsoft.com/office/officeart/2008/layout/VerticalCurvedList"/>
    <dgm:cxn modelId="{057E2AA4-8C90-47FF-A2B2-7339E96C61D7}" type="presParOf" srcId="{4B615253-555D-4353-9FE2-0B154269C40C}" destId="{0C1A4C7D-1329-42F9-998C-C01F30EFF5E0}" srcOrd="0" destOrd="0" presId="urn:microsoft.com/office/officeart/2008/layout/VerticalCurvedList"/>
    <dgm:cxn modelId="{3EF6C6C4-F3A0-4215-B367-C8D9F452BC7D}" type="presParOf" srcId="{BE7F8D1E-79B2-447D-9816-7DBF8513010F}" destId="{EF800BDC-4DF5-4693-95A8-8ED4879F82EE}" srcOrd="7" destOrd="0" presId="urn:microsoft.com/office/officeart/2008/layout/VerticalCurvedList"/>
    <dgm:cxn modelId="{28FF5900-E8B2-4C18-871C-BA46AECC827E}" type="presParOf" srcId="{BE7F8D1E-79B2-447D-9816-7DBF8513010F}" destId="{DEF9CD53-23BD-422B-99DE-8B4A582EF031}" srcOrd="8" destOrd="0" presId="urn:microsoft.com/office/officeart/2008/layout/VerticalCurvedList"/>
    <dgm:cxn modelId="{11F16A17-F714-4897-BACC-3BF9C3A50545}" type="presParOf" srcId="{DEF9CD53-23BD-422B-99DE-8B4A582EF031}" destId="{EEA299D5-CBA6-4DBD-B882-4E0971343BB4}" srcOrd="0" destOrd="0" presId="urn:microsoft.com/office/officeart/2008/layout/VerticalCurvedList"/>
    <dgm:cxn modelId="{CB88BFBA-3EB9-43FB-9D30-794C67C305B7}" type="presParOf" srcId="{BE7F8D1E-79B2-447D-9816-7DBF8513010F}" destId="{FAA3FB9C-7A83-48DD-9005-C4C9791FC202}" srcOrd="9" destOrd="0" presId="urn:microsoft.com/office/officeart/2008/layout/VerticalCurvedList"/>
    <dgm:cxn modelId="{6722B96F-3998-4B60-AC3D-A8C629C955C2}" type="presParOf" srcId="{BE7F8D1E-79B2-447D-9816-7DBF8513010F}" destId="{A1EB56E7-6B3C-4615-94FA-A1CC4E4A63D3}" srcOrd="10" destOrd="0" presId="urn:microsoft.com/office/officeart/2008/layout/VerticalCurvedList"/>
    <dgm:cxn modelId="{905996FC-19A6-45CA-A136-7827F2049575}" type="presParOf" srcId="{A1EB56E7-6B3C-4615-94FA-A1CC4E4A63D3}" destId="{68476531-4459-4B04-8E0A-25A82471D6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C6598-29E2-486E-B0A6-5EDC85881F6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C67D0-EF2F-496C-821D-C2F2709745C3}">
      <dsp:nvSpPr>
        <dsp:cNvPr id="0" name=""/>
        <dsp:cNvSpPr/>
      </dsp:nvSpPr>
      <dsp:spPr>
        <a:xfrm>
          <a:off x="384538" y="253918"/>
          <a:ext cx="5656275" cy="5081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zh-TW" altLang="en-US" sz="2400" kern="1200" dirty="0" smtClean="0"/>
            <a:t>個人資料保護宣導</a:t>
          </a:r>
          <a:endParaRPr lang="zh-TW" altLang="en-US" sz="2400" kern="1200" dirty="0"/>
        </a:p>
      </dsp:txBody>
      <dsp:txXfrm>
        <a:off x="384538" y="253918"/>
        <a:ext cx="5656275" cy="508162"/>
      </dsp:txXfrm>
    </dsp:sp>
    <dsp:sp modelId="{2ECE67E9-A0EE-422D-AFAD-140D7C80D4A2}">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37DAB-DF2F-4CEA-8A1C-C30661BCA651}">
      <dsp:nvSpPr>
        <dsp:cNvPr id="0" name=""/>
        <dsp:cNvSpPr/>
      </dsp:nvSpPr>
      <dsp:spPr>
        <a:xfrm>
          <a:off x="748672" y="1015918"/>
          <a:ext cx="5292140" cy="5081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zh-TW" altLang="en-US" sz="2400" kern="1200" dirty="0" smtClean="0"/>
            <a:t>密碼設定原則</a:t>
          </a:r>
          <a:endParaRPr lang="zh-TW" altLang="en-US" sz="2400" kern="1200" dirty="0"/>
        </a:p>
      </dsp:txBody>
      <dsp:txXfrm>
        <a:off x="748672" y="1015918"/>
        <a:ext cx="5292140" cy="508162"/>
      </dsp:txXfrm>
    </dsp:sp>
    <dsp:sp modelId="{AAF3396F-5655-4897-9150-ECD1562B5730}">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116B6-90D5-4338-B84B-FBEBF31BFAAB}">
      <dsp:nvSpPr>
        <dsp:cNvPr id="0" name=""/>
        <dsp:cNvSpPr/>
      </dsp:nvSpPr>
      <dsp:spPr>
        <a:xfrm>
          <a:off x="860432" y="1777918"/>
          <a:ext cx="5180380" cy="5081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zh-TW" altLang="en-US" sz="2400" kern="1200" dirty="0" smtClean="0"/>
            <a:t>電子郵件</a:t>
          </a:r>
          <a:endParaRPr lang="zh-TW" altLang="en-US" sz="2400" kern="1200" dirty="0"/>
        </a:p>
      </dsp:txBody>
      <dsp:txXfrm>
        <a:off x="860432" y="1777918"/>
        <a:ext cx="5180380" cy="508162"/>
      </dsp:txXfrm>
    </dsp:sp>
    <dsp:sp modelId="{0C1A4C7D-1329-42F9-998C-C01F30EFF5E0}">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00BDC-4DF5-4693-95A8-8ED4879F82EE}">
      <dsp:nvSpPr>
        <dsp:cNvPr id="0" name=""/>
        <dsp:cNvSpPr/>
      </dsp:nvSpPr>
      <dsp:spPr>
        <a:xfrm>
          <a:off x="748672" y="2539918"/>
          <a:ext cx="5292140"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altLang="zh-TW" sz="2400" kern="1200" dirty="0" smtClean="0"/>
            <a:t>facebook</a:t>
          </a:r>
          <a:endParaRPr lang="zh-TW" altLang="en-US" sz="2400" kern="1200" dirty="0"/>
        </a:p>
      </dsp:txBody>
      <dsp:txXfrm>
        <a:off x="748672" y="2539918"/>
        <a:ext cx="5292140" cy="508162"/>
      </dsp:txXfrm>
    </dsp:sp>
    <dsp:sp modelId="{EEA299D5-CBA6-4DBD-B882-4E0971343BB4}">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3FB9C-7A83-48DD-9005-C4C9791FC202}">
      <dsp:nvSpPr>
        <dsp:cNvPr id="0" name=""/>
        <dsp:cNvSpPr/>
      </dsp:nvSpPr>
      <dsp:spPr>
        <a:xfrm>
          <a:off x="384538" y="3301918"/>
          <a:ext cx="5656275" cy="50816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zh-TW" altLang="en-US" sz="2400" kern="1200" dirty="0" smtClean="0"/>
            <a:t>即時通訊軟體</a:t>
          </a:r>
          <a:endParaRPr lang="zh-TW" altLang="en-US" sz="2400" kern="1200" dirty="0"/>
        </a:p>
      </dsp:txBody>
      <dsp:txXfrm>
        <a:off x="384538" y="3301918"/>
        <a:ext cx="5656275" cy="508162"/>
      </dsp:txXfrm>
    </dsp:sp>
    <dsp:sp modelId="{68476531-4459-4B04-8E0A-25A82471D6DE}">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83059956-5733-476F-8BE1-5737B8BCB45F}" type="datetimeFigureOut">
              <a:rPr lang="zh-TW" altLang="en-US" smtClean="0"/>
              <a:pPr/>
              <a:t>2015/11/24</a:t>
            </a:fld>
            <a:endParaRPr lang="zh-TW" altLang="en-US"/>
          </a:p>
        </p:txBody>
      </p:sp>
      <p:sp>
        <p:nvSpPr>
          <p:cNvPr id="4" name="頁尾版面配置區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7AC3C583-A212-4B73-8C3A-CF5F856F8F41}" type="slidenum">
              <a:rPr lang="zh-TW" altLang="en-US" smtClean="0"/>
              <a:pPr/>
              <a:t>‹#›</a:t>
            </a:fld>
            <a:endParaRPr lang="zh-TW" altLang="en-US"/>
          </a:p>
        </p:txBody>
      </p:sp>
    </p:spTree>
    <p:extLst>
      <p:ext uri="{BB962C8B-B14F-4D97-AF65-F5344CB8AC3E}">
        <p14:creationId xmlns:p14="http://schemas.microsoft.com/office/powerpoint/2010/main" val="691046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68A1129B-2CBD-4A43-8DC6-A0E3457A117B}" type="datetimeFigureOut">
              <a:rPr lang="zh-TW" altLang="en-US" smtClean="0"/>
              <a:pPr/>
              <a:t>2015/11/24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3177" tIns="46589" rIns="93177" bIns="46589"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6B99BE24-354F-41CE-8341-3EFFFFC07A6F}" type="slidenum">
              <a:rPr lang="zh-TW" altLang="en-US" smtClean="0"/>
              <a:pPr/>
              <a:t>‹#›</a:t>
            </a:fld>
            <a:endParaRPr lang="zh-TW" altLang="en-US"/>
          </a:p>
        </p:txBody>
      </p:sp>
    </p:spTree>
    <p:extLst>
      <p:ext uri="{BB962C8B-B14F-4D97-AF65-F5344CB8AC3E}">
        <p14:creationId xmlns:p14="http://schemas.microsoft.com/office/powerpoint/2010/main" val="3286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B99BE24-354F-41CE-8341-3EFFFFC07A6F}" type="slidenum">
              <a:rPr lang="zh-TW" altLang="en-US" smtClean="0"/>
              <a:pPr/>
              <a:t>4</a:t>
            </a:fld>
            <a:endParaRPr lang="zh-TW" altLang="en-US"/>
          </a:p>
        </p:txBody>
      </p:sp>
    </p:spTree>
    <p:extLst>
      <p:ext uri="{BB962C8B-B14F-4D97-AF65-F5344CB8AC3E}">
        <p14:creationId xmlns:p14="http://schemas.microsoft.com/office/powerpoint/2010/main" val="82828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685800" y="1700808"/>
            <a:ext cx="7772400" cy="439519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標題 1"/>
          <p:cNvSpPr>
            <a:spLocks noGrp="1"/>
          </p:cNvSpPr>
          <p:nvPr>
            <p:ph type="title"/>
          </p:nvPr>
        </p:nvSpPr>
        <p:spPr>
          <a:xfrm>
            <a:off x="699247" y="609600"/>
            <a:ext cx="7745505" cy="875184"/>
          </a:xfrm>
        </p:spPr>
        <p:txBody>
          <a:body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99247" y="609600"/>
            <a:ext cx="7745505" cy="875184"/>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85800" y="1700808"/>
            <a:ext cx="7772400" cy="4114800"/>
          </a:xfrm>
        </p:spPr>
        <p:txBody>
          <a:bodyPr/>
          <a:lstStyle>
            <a:lvl1pPr marL="514350" indent="-514350">
              <a:buSzPct val="100000"/>
              <a:buFont typeface="+mj-lt"/>
              <a:buAutoNum type="arabicPeriod"/>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標題 1"/>
          <p:cNvSpPr>
            <a:spLocks noGrp="1"/>
          </p:cNvSpPr>
          <p:nvPr>
            <p:ph type="title"/>
          </p:nvPr>
        </p:nvSpPr>
        <p:spPr>
          <a:xfrm>
            <a:off x="699247" y="609600"/>
            <a:ext cx="7745505" cy="875184"/>
          </a:xfrm>
        </p:spPr>
        <p:txBody>
          <a:body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標題 1"/>
          <p:cNvSpPr>
            <a:spLocks noGrp="1"/>
          </p:cNvSpPr>
          <p:nvPr>
            <p:ph type="title"/>
          </p:nvPr>
        </p:nvSpPr>
        <p:spPr>
          <a:xfrm>
            <a:off x="699247" y="609600"/>
            <a:ext cx="7745505" cy="875184"/>
          </a:xfrm>
        </p:spPr>
        <p:txBody>
          <a:body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標題 1"/>
          <p:cNvSpPr>
            <a:spLocks noGrp="1"/>
          </p:cNvSpPr>
          <p:nvPr>
            <p:ph type="title"/>
          </p:nvPr>
        </p:nvSpPr>
        <p:spPr>
          <a:xfrm>
            <a:off x="699247" y="609600"/>
            <a:ext cx="7745505" cy="875184"/>
          </a:xfrm>
        </p:spPr>
        <p:txBody>
          <a:body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a:xfrm>
            <a:off x="2268538" y="6453336"/>
            <a:ext cx="935310" cy="404664"/>
          </a:xfrm>
          <a:prstGeom prst="rect">
            <a:avLst/>
          </a:prstGeom>
        </p:spPr>
        <p:txBody>
          <a:bodyPr/>
          <a:lstStyle>
            <a:lvl1pPr>
              <a:defRPr/>
            </a:lvl1pPr>
          </a:lstStyle>
          <a:p>
            <a:r>
              <a:rPr lang="en-US" altLang="zh-TW" dirty="0" smtClean="0"/>
              <a:t>25</a:t>
            </a:r>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kumimoji="1" sz="4400" b="1">
          <a:solidFill>
            <a:schemeClr val="tx2"/>
          </a:solidFill>
          <a:latin typeface="+mj-lt"/>
          <a:ea typeface="+mj-ea"/>
          <a:cs typeface="+mj-cs"/>
        </a:defRPr>
      </a:lvl1pPr>
      <a:lvl2pPr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2pPr>
      <a:lvl3pPr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3pPr>
      <a:lvl4pPr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4pPr>
      <a:lvl5pPr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5pPr>
      <a:lvl6pPr marL="457200"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6pPr>
      <a:lvl7pPr marL="914400"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7pPr>
      <a:lvl8pPr marL="1371600"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8pPr>
      <a:lvl9pPr marL="1828800" algn="ctr" rtl="0" eaLnBrk="1" fontAlgn="base" hangingPunct="1">
        <a:spcBef>
          <a:spcPct val="0"/>
        </a:spcBef>
        <a:spcAft>
          <a:spcPct val="0"/>
        </a:spcAft>
        <a:defRPr kumimoji="1" sz="4400" b="1">
          <a:solidFill>
            <a:schemeClr val="tx2"/>
          </a:solidFill>
          <a:latin typeface="Times New Roman" pitchFamily="18" charset="0"/>
          <a:ea typeface="標楷體" pitchFamily="65" charset="-120"/>
        </a:defRPr>
      </a:lvl9pPr>
    </p:titleStyle>
    <p:bodyStyle>
      <a:lvl1pPr marL="342900" indent="-342900" algn="l" rtl="0" eaLnBrk="1" fontAlgn="base" hangingPunct="1">
        <a:spcBef>
          <a:spcPct val="20000"/>
        </a:spcBef>
        <a:spcAft>
          <a:spcPct val="0"/>
        </a:spcAft>
        <a:buClr>
          <a:srgbClr val="003399"/>
        </a:buClr>
        <a:buSzPct val="60000"/>
        <a:buFont typeface="Wingdings" pitchFamily="2" charset="2"/>
        <a:buChar char="n"/>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lr>
          <a:srgbClr val="FF3300"/>
        </a:buClr>
        <a:buFont typeface="Wingdings" pitchFamily="2" charset="2"/>
        <a:buChar char="§"/>
        <a:defRPr kumimoji="1" sz="2800" b="1">
          <a:solidFill>
            <a:schemeClr val="tx1"/>
          </a:solidFill>
          <a:latin typeface="+mn-lt"/>
          <a:ea typeface="+mn-ea"/>
        </a:defRPr>
      </a:lvl2pPr>
      <a:lvl3pPr marL="1143000" indent="-228600" algn="l" rtl="0" eaLnBrk="1" fontAlgn="base" hangingPunct="1">
        <a:spcBef>
          <a:spcPct val="20000"/>
        </a:spcBef>
        <a:spcAft>
          <a:spcPct val="0"/>
        </a:spcAft>
        <a:buClr>
          <a:srgbClr val="008000"/>
        </a:buClr>
        <a:buFont typeface="Wingdings" pitchFamily="2" charset="2"/>
        <a:buChar char="q"/>
        <a:defRPr kumimoji="1" sz="2400" b="1">
          <a:solidFill>
            <a:schemeClr val="tx1"/>
          </a:solidFill>
          <a:latin typeface="+mn-lt"/>
          <a:ea typeface="+mn-ea"/>
        </a:defRPr>
      </a:lvl3pPr>
      <a:lvl4pPr marL="1600200" indent="-228600" algn="l" rtl="0" eaLnBrk="1" fontAlgn="base" hangingPunct="1">
        <a:spcBef>
          <a:spcPct val="20000"/>
        </a:spcBef>
        <a:spcAft>
          <a:spcPct val="0"/>
        </a:spcAft>
        <a:buClr>
          <a:srgbClr val="6600CC"/>
        </a:buClr>
        <a:buFont typeface="Wingdings" pitchFamily="2" charset="2"/>
        <a:buChar char="Ø"/>
        <a:defRPr kumimoji="1" sz="2000" b="1">
          <a:solidFill>
            <a:schemeClr val="tx1"/>
          </a:solidFill>
          <a:latin typeface="+mn-lt"/>
          <a:ea typeface="+mn-ea"/>
        </a:defRPr>
      </a:lvl4pPr>
      <a:lvl5pPr marL="2057400" indent="-228600" algn="l" rtl="0" eaLnBrk="1" fontAlgn="base" hangingPunct="1">
        <a:spcBef>
          <a:spcPct val="20000"/>
        </a:spcBef>
        <a:spcAft>
          <a:spcPct val="0"/>
        </a:spcAft>
        <a:buChar char="»"/>
        <a:defRPr kumimoji="1" sz="2000" b="1">
          <a:solidFill>
            <a:schemeClr val="tx1"/>
          </a:solidFill>
          <a:latin typeface="+mn-lt"/>
          <a:ea typeface="+mn-ea"/>
        </a:defRPr>
      </a:lvl5pPr>
      <a:lvl6pPr marL="2514600" indent="-228600" algn="l" rtl="0" eaLnBrk="1" fontAlgn="base" hangingPunct="1">
        <a:spcBef>
          <a:spcPct val="20000"/>
        </a:spcBef>
        <a:spcAft>
          <a:spcPct val="0"/>
        </a:spcAft>
        <a:buChar char="»"/>
        <a:defRPr kumimoji="1" sz="2000" b="1">
          <a:solidFill>
            <a:schemeClr val="tx1"/>
          </a:solidFill>
          <a:latin typeface="+mn-lt"/>
          <a:ea typeface="+mn-ea"/>
        </a:defRPr>
      </a:lvl6pPr>
      <a:lvl7pPr marL="2971800" indent="-228600" algn="l" rtl="0" eaLnBrk="1" fontAlgn="base" hangingPunct="1">
        <a:spcBef>
          <a:spcPct val="20000"/>
        </a:spcBef>
        <a:spcAft>
          <a:spcPct val="0"/>
        </a:spcAft>
        <a:buChar char="»"/>
        <a:defRPr kumimoji="1" sz="2000" b="1">
          <a:solidFill>
            <a:schemeClr val="tx1"/>
          </a:solidFill>
          <a:latin typeface="+mn-lt"/>
          <a:ea typeface="+mn-ea"/>
        </a:defRPr>
      </a:lvl7pPr>
      <a:lvl8pPr marL="3429000" indent="-228600" algn="l" rtl="0" eaLnBrk="1" fontAlgn="base" hangingPunct="1">
        <a:spcBef>
          <a:spcPct val="20000"/>
        </a:spcBef>
        <a:spcAft>
          <a:spcPct val="0"/>
        </a:spcAft>
        <a:buChar char="»"/>
        <a:defRPr kumimoji="1" sz="2000" b="1">
          <a:solidFill>
            <a:schemeClr val="tx1"/>
          </a:solidFill>
          <a:latin typeface="+mn-lt"/>
          <a:ea typeface="+mn-ea"/>
        </a:defRPr>
      </a:lvl8pPr>
      <a:lvl9pPr marL="3886200" indent="-228600" algn="l" rtl="0" eaLnBrk="1" fontAlgn="base" hangingPunct="1">
        <a:spcBef>
          <a:spcPct val="20000"/>
        </a:spcBef>
        <a:spcAft>
          <a:spcPct val="0"/>
        </a:spcAft>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solidFill>
                  <a:schemeClr val="tx1"/>
                </a:solidFill>
              </a:rPr>
              <a:t>社交</a:t>
            </a:r>
            <a:r>
              <a:rPr lang="zh-TW" altLang="en-US" dirty="0">
                <a:solidFill>
                  <a:schemeClr val="tx1"/>
                </a:solidFill>
              </a:rPr>
              <a:t>工程</a:t>
            </a:r>
            <a:r>
              <a:rPr lang="zh-TW" altLang="en-US" dirty="0" smtClean="0">
                <a:solidFill>
                  <a:schemeClr val="tx1"/>
                </a:solidFill>
              </a:rPr>
              <a:t>宣導</a:t>
            </a:r>
            <a:endParaRPr lang="zh-TW" altLang="en-US" dirty="0">
              <a:solidFill>
                <a:schemeClr val="tx1"/>
              </a:solidFill>
            </a:endParaRPr>
          </a:p>
        </p:txBody>
      </p:sp>
      <p:sp>
        <p:nvSpPr>
          <p:cNvPr id="3" name="副標題 2"/>
          <p:cNvSpPr>
            <a:spLocks noGrp="1"/>
          </p:cNvSpPr>
          <p:nvPr>
            <p:ph type="subTitle" idx="1"/>
          </p:nvPr>
        </p:nvSpPr>
        <p:spPr>
          <a:xfrm>
            <a:off x="1259632" y="4437112"/>
            <a:ext cx="6400800" cy="1152128"/>
          </a:xfrm>
        </p:spPr>
        <p:txBody>
          <a:bodyPr/>
          <a:lstStyle/>
          <a:p>
            <a:r>
              <a:rPr lang="zh-TW" altLang="en-US" sz="2800" dirty="0" smtClean="0"/>
              <a:t>圖資中心</a:t>
            </a:r>
            <a:endParaRPr lang="en-US" altLang="zh-TW" sz="2800" dirty="0" smtClean="0"/>
          </a:p>
          <a:p>
            <a:r>
              <a:rPr lang="zh-TW" altLang="en-US" sz="2800" dirty="0" smtClean="0"/>
              <a:t>系統服務組</a:t>
            </a:r>
            <a:endParaRPr lang="en-US" altLang="zh-TW" sz="2800" dirty="0" smtClean="0"/>
          </a:p>
        </p:txBody>
      </p:sp>
    </p:spTree>
    <p:extLst>
      <p:ext uri="{BB962C8B-B14F-4D97-AF65-F5344CB8AC3E}">
        <p14:creationId xmlns:p14="http://schemas.microsoft.com/office/powerpoint/2010/main" val="252007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網路釣魚郵件防範</a:t>
            </a:r>
            <a:endParaRPr lang="zh-TW" altLang="en-US"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對於需要提供您個人資料的網頁</a:t>
            </a:r>
            <a:r>
              <a:rPr lang="zh-TW" altLang="en-US" dirty="0" smtClean="0">
                <a:solidFill>
                  <a:srgbClr val="0070C0"/>
                </a:solidFill>
              </a:rPr>
              <a:t>提高警覺</a:t>
            </a:r>
            <a:endParaRPr lang="en-US" altLang="zh-TW" dirty="0" smtClean="0">
              <a:solidFill>
                <a:srgbClr val="0070C0"/>
              </a:solidFill>
            </a:endParaRPr>
          </a:p>
          <a:p>
            <a:pPr>
              <a:buSzPct val="60000"/>
              <a:buFont typeface="Wingdings" panose="05000000000000000000" pitchFamily="2" charset="2"/>
              <a:buChar char="u"/>
            </a:pPr>
            <a:r>
              <a:rPr lang="zh-TW" altLang="en-US" dirty="0" smtClean="0">
                <a:solidFill>
                  <a:srgbClr val="0070C0"/>
                </a:solidFill>
              </a:rPr>
              <a:t>不點選連結或開啟檔案</a:t>
            </a:r>
            <a:endParaRPr lang="en-US" altLang="zh-TW" dirty="0" smtClean="0">
              <a:solidFill>
                <a:srgbClr val="0070C0"/>
              </a:solidFill>
            </a:endParaRPr>
          </a:p>
          <a:p>
            <a:pPr>
              <a:buSzPct val="60000"/>
              <a:buFont typeface="Wingdings" panose="05000000000000000000" pitchFamily="2" charset="2"/>
              <a:buChar char="u"/>
            </a:pPr>
            <a:r>
              <a:rPr lang="zh-TW" altLang="en-US" dirty="0"/>
              <a:t>勿</a:t>
            </a:r>
            <a:r>
              <a:rPr lang="zh-TW" altLang="en-US" dirty="0" smtClean="0"/>
              <a:t>貪小便宜</a:t>
            </a:r>
            <a:endParaRPr lang="en-US" altLang="zh-TW" dirty="0" smtClean="0"/>
          </a:p>
          <a:p>
            <a:pPr>
              <a:buSzPct val="60000"/>
              <a:buFont typeface="Wingdings" panose="05000000000000000000" pitchFamily="2" charset="2"/>
              <a:buChar char="u"/>
            </a:pPr>
            <a:r>
              <a:rPr lang="zh-TW" altLang="en-US" dirty="0" smtClean="0"/>
              <a:t>定期檢查交易</a:t>
            </a:r>
            <a:r>
              <a:rPr lang="zh-TW" altLang="en-US" dirty="0" smtClean="0">
                <a:solidFill>
                  <a:srgbClr val="0070C0"/>
                </a:solidFill>
              </a:rPr>
              <a:t>紀錄</a:t>
            </a:r>
            <a:r>
              <a:rPr lang="zh-TW" altLang="en-US" dirty="0" smtClean="0"/>
              <a:t>與網站帳號</a:t>
            </a:r>
            <a:endParaRPr lang="en-US" altLang="zh-TW" dirty="0" smtClean="0"/>
          </a:p>
          <a:p>
            <a:pPr>
              <a:buSzPct val="60000"/>
              <a:buFont typeface="Wingdings" panose="05000000000000000000" pitchFamily="2" charset="2"/>
              <a:buChar char="u"/>
            </a:pPr>
            <a:r>
              <a:rPr lang="zh-TW" altLang="en-US" dirty="0" smtClean="0"/>
              <a:t>透過</a:t>
            </a:r>
            <a:r>
              <a:rPr lang="zh-TW" altLang="en-US" dirty="0" smtClean="0">
                <a:solidFill>
                  <a:srgbClr val="0070C0"/>
                </a:solidFill>
              </a:rPr>
              <a:t>加密</a:t>
            </a:r>
            <a:r>
              <a:rPr lang="zh-TW" altLang="en-US" dirty="0" smtClean="0"/>
              <a:t>的網頁傳送個人資料</a:t>
            </a:r>
            <a:endParaRPr lang="en-US" altLang="zh-TW" dirty="0" smtClean="0"/>
          </a:p>
          <a:p>
            <a:pPr marL="0" indent="0">
              <a:buSzPct val="60000"/>
              <a:buNone/>
            </a:pPr>
            <a:endParaRPr lang="zh-TW" altLang="en-US" dirty="0">
              <a:solidFill>
                <a:srgbClr val="0070C0"/>
              </a:solidFill>
            </a:endParaRPr>
          </a:p>
        </p:txBody>
      </p:sp>
    </p:spTree>
    <p:extLst>
      <p:ext uri="{BB962C8B-B14F-4D97-AF65-F5344CB8AC3E}">
        <p14:creationId xmlns:p14="http://schemas.microsoft.com/office/powerpoint/2010/main" val="1572963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電子郵件</a:t>
            </a:r>
            <a:r>
              <a:rPr lang="zh-TW" altLang="en-US" dirty="0"/>
              <a:t>安全</a:t>
            </a:r>
            <a:r>
              <a:rPr lang="en-US" altLang="zh-TW" dirty="0" smtClean="0"/>
              <a:t>-</a:t>
            </a:r>
            <a:r>
              <a:rPr lang="zh-TW" altLang="en-US" dirty="0" smtClean="0"/>
              <a:t>預防</a:t>
            </a:r>
            <a:endParaRPr lang="zh-TW" altLang="en-US"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solidFill>
                  <a:srgbClr val="0070C0"/>
                </a:solidFill>
              </a:rPr>
              <a:t>勿</a:t>
            </a:r>
            <a:r>
              <a:rPr lang="zh-TW" altLang="en-US" dirty="0">
                <a:solidFill>
                  <a:srgbClr val="0070C0"/>
                </a:solidFill>
              </a:rPr>
              <a:t>開啟</a:t>
            </a:r>
            <a:r>
              <a:rPr lang="zh-TW" altLang="en-US" dirty="0"/>
              <a:t>來路不明之信件，以免被植入後門程式竊取資料</a:t>
            </a:r>
            <a:r>
              <a:rPr lang="zh-TW" altLang="en-US" dirty="0" smtClean="0"/>
              <a:t>。</a:t>
            </a:r>
            <a:endParaRPr lang="en-US" altLang="zh-TW" dirty="0" smtClean="0"/>
          </a:p>
          <a:p>
            <a:pPr>
              <a:buSzPct val="60000"/>
              <a:buFont typeface="Wingdings" panose="05000000000000000000" pitchFamily="2" charset="2"/>
              <a:buChar char="u"/>
            </a:pPr>
            <a:r>
              <a:rPr lang="zh-TW" altLang="en-US" dirty="0"/>
              <a:t>郵件帳號及瀏覽器應</a:t>
            </a:r>
            <a:r>
              <a:rPr lang="zh-TW" altLang="en-US" dirty="0">
                <a:solidFill>
                  <a:srgbClr val="0070C0"/>
                </a:solidFill>
              </a:rPr>
              <a:t>取消記憶密碼</a:t>
            </a:r>
            <a:r>
              <a:rPr lang="zh-TW" altLang="en-US" dirty="0"/>
              <a:t>功能，以</a:t>
            </a:r>
            <a:r>
              <a:rPr lang="zh-TW" altLang="en-US" dirty="0" smtClean="0"/>
              <a:t>避免密碼</a:t>
            </a:r>
            <a:r>
              <a:rPr lang="zh-TW" altLang="en-US" dirty="0"/>
              <a:t>記錄被</a:t>
            </a:r>
            <a:r>
              <a:rPr lang="zh-TW" altLang="en-US" dirty="0" smtClean="0"/>
              <a:t>駭客竊取。</a:t>
            </a:r>
            <a:endParaRPr lang="en-US" altLang="zh-TW" dirty="0" smtClean="0"/>
          </a:p>
          <a:p>
            <a:pPr>
              <a:buSzPct val="60000"/>
              <a:buFont typeface="Wingdings" panose="05000000000000000000" pitchFamily="2" charset="2"/>
              <a:buChar char="u"/>
            </a:pPr>
            <a:r>
              <a:rPr lang="zh-TW" altLang="en-US" dirty="0" smtClean="0"/>
              <a:t>電腦</a:t>
            </a:r>
            <a:r>
              <a:rPr lang="zh-TW" altLang="en-US" dirty="0"/>
              <a:t>應</a:t>
            </a:r>
            <a:r>
              <a:rPr lang="zh-TW" altLang="en-US" dirty="0">
                <a:solidFill>
                  <a:srgbClr val="C00000"/>
                </a:solidFill>
              </a:rPr>
              <a:t>安裝防毒軟體</a:t>
            </a:r>
            <a:r>
              <a:rPr lang="zh-TW" altLang="en-US" dirty="0"/>
              <a:t>，且</a:t>
            </a:r>
            <a:r>
              <a:rPr lang="zh-TW" altLang="en-US" dirty="0">
                <a:solidFill>
                  <a:srgbClr val="C00000"/>
                </a:solidFill>
              </a:rPr>
              <a:t>作業系統及防毒軟體應隨時更新</a:t>
            </a:r>
            <a:r>
              <a:rPr lang="zh-TW" altLang="en-US" dirty="0"/>
              <a:t>，以避免漏洞產生</a:t>
            </a:r>
            <a:r>
              <a:rPr lang="zh-TW" altLang="en-US" dirty="0" smtClean="0"/>
              <a:t>。</a:t>
            </a:r>
            <a:endParaRPr lang="en-US" altLang="zh-TW" dirty="0" smtClean="0"/>
          </a:p>
          <a:p>
            <a:pPr>
              <a:buSzPct val="60000"/>
              <a:buFont typeface="Wingdings" panose="05000000000000000000" pitchFamily="2" charset="2"/>
              <a:buChar char="u"/>
            </a:pPr>
            <a:r>
              <a:rPr lang="zh-TW" altLang="en-US" dirty="0"/>
              <a:t>電子郵件及相關系統登入之密碼應</a:t>
            </a:r>
            <a:r>
              <a:rPr lang="zh-TW" altLang="en-US" dirty="0">
                <a:solidFill>
                  <a:srgbClr val="0070C0"/>
                </a:solidFill>
              </a:rPr>
              <a:t>定期更換</a:t>
            </a:r>
            <a:r>
              <a:rPr lang="zh-TW" altLang="en-US" dirty="0"/>
              <a:t>。</a:t>
            </a:r>
          </a:p>
        </p:txBody>
      </p:sp>
    </p:spTree>
    <p:extLst>
      <p:ext uri="{BB962C8B-B14F-4D97-AF65-F5344CB8AC3E}">
        <p14:creationId xmlns:p14="http://schemas.microsoft.com/office/powerpoint/2010/main" val="3353224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電子郵件使用安全</a:t>
            </a:r>
            <a:endParaRPr lang="zh-TW" altLang="en-US" dirty="0"/>
          </a:p>
        </p:txBody>
      </p:sp>
      <p:sp>
        <p:nvSpPr>
          <p:cNvPr id="3" name="內容版面配置區 2"/>
          <p:cNvSpPr>
            <a:spLocks noGrp="1"/>
          </p:cNvSpPr>
          <p:nvPr>
            <p:ph idx="1"/>
          </p:nvPr>
        </p:nvSpPr>
        <p:spPr>
          <a:xfrm>
            <a:off x="672352" y="1340768"/>
            <a:ext cx="7772400" cy="4114800"/>
          </a:xfrm>
        </p:spPr>
        <p:txBody>
          <a:bodyPr/>
          <a:lstStyle/>
          <a:p>
            <a:pPr marL="514350" indent="-514350">
              <a:buSzPct val="100000"/>
              <a:buFont typeface="+mj-lt"/>
              <a:buAutoNum type="arabicPeriod"/>
            </a:pPr>
            <a:r>
              <a:rPr lang="zh-TW" altLang="en-US" sz="2800" dirty="0" smtClean="0"/>
              <a:t>作業系統安全性更新</a:t>
            </a:r>
            <a:r>
              <a:rPr lang="en-US" altLang="zh-TW" sz="2800" dirty="0" smtClean="0"/>
              <a:t>(Windows Update)</a:t>
            </a:r>
          </a:p>
          <a:p>
            <a:r>
              <a:rPr lang="zh-TW" altLang="en-US" sz="2800" dirty="0" smtClean="0"/>
              <a:t>安裝防毒軟體</a:t>
            </a:r>
            <a:r>
              <a:rPr lang="en-US" altLang="zh-TW" sz="2800" dirty="0" smtClean="0"/>
              <a:t>(</a:t>
            </a:r>
            <a:r>
              <a:rPr lang="zh-TW" altLang="en-US" sz="2800" dirty="0" smtClean="0">
                <a:solidFill>
                  <a:srgbClr val="FF0000"/>
                </a:solidFill>
              </a:rPr>
              <a:t>小紅傘</a:t>
            </a:r>
            <a:r>
              <a:rPr lang="zh-TW" altLang="en-US" sz="2800" dirty="0" smtClean="0"/>
              <a:t>、</a:t>
            </a:r>
            <a:r>
              <a:rPr lang="en-US" altLang="zh-TW" sz="2800" dirty="0" smtClean="0">
                <a:solidFill>
                  <a:srgbClr val="00B050"/>
                </a:solidFill>
              </a:rPr>
              <a:t>AVG</a:t>
            </a:r>
            <a:r>
              <a:rPr lang="zh-TW" altLang="en-US" sz="2800" dirty="0" smtClean="0"/>
              <a:t>、</a:t>
            </a:r>
            <a:r>
              <a:rPr lang="en-US" altLang="zh-TW" sz="2800" dirty="0">
                <a:solidFill>
                  <a:srgbClr val="0070C0"/>
                </a:solidFill>
              </a:rPr>
              <a:t>Bitdefender</a:t>
            </a:r>
            <a:r>
              <a:rPr lang="en-US" altLang="zh-TW" sz="2800" dirty="0" smtClean="0"/>
              <a:t>)</a:t>
            </a:r>
            <a:r>
              <a:rPr lang="zh-TW" altLang="en-US" sz="2800" dirty="0" smtClean="0"/>
              <a:t>，而且要更新病毒碼</a:t>
            </a:r>
            <a:endParaRPr lang="en-US" altLang="zh-TW" sz="2800" dirty="0" smtClean="0"/>
          </a:p>
          <a:p>
            <a:pPr marL="514350" indent="-514350">
              <a:buSzPct val="100000"/>
              <a:buFont typeface="+mj-lt"/>
              <a:buAutoNum type="arabicPeriod"/>
            </a:pPr>
            <a:r>
              <a:rPr lang="zh-TW" altLang="en-US" sz="2800" dirty="0" smtClean="0"/>
              <a:t>不安裝與業務無關的軟體</a:t>
            </a:r>
            <a:endParaRPr lang="en-US" altLang="zh-TW" sz="2800" dirty="0" smtClean="0"/>
          </a:p>
          <a:p>
            <a:pPr marL="514350" indent="-514350">
              <a:buSzPct val="100000"/>
              <a:buFont typeface="+mj-lt"/>
              <a:buAutoNum type="arabicPeriod"/>
            </a:pPr>
            <a:r>
              <a:rPr lang="zh-TW" altLang="en-US" sz="2800" dirty="0" smtClean="0"/>
              <a:t>更新軟體修補程式</a:t>
            </a:r>
            <a:endParaRPr lang="en-US" altLang="zh-TW" sz="2800" dirty="0" smtClean="0"/>
          </a:p>
          <a:p>
            <a:pPr marL="514350" indent="-514350">
              <a:buSzPct val="100000"/>
              <a:buFont typeface="+mj-lt"/>
              <a:buAutoNum type="arabicPeriod"/>
            </a:pPr>
            <a:r>
              <a:rPr lang="zh-TW" altLang="en-US" sz="2800" dirty="0" smtClean="0"/>
              <a:t>收信軟體設定</a:t>
            </a:r>
            <a:endParaRPr lang="en-US" altLang="zh-TW" sz="2800" dirty="0" smtClean="0"/>
          </a:p>
          <a:p>
            <a:pPr lvl="1">
              <a:buClr>
                <a:srgbClr val="0000FF"/>
              </a:buClr>
              <a:buFont typeface="Wingdings" panose="05000000000000000000" pitchFamily="2" charset="2"/>
              <a:buChar char="Ø"/>
            </a:pPr>
            <a:r>
              <a:rPr lang="zh-TW" altLang="en-US" sz="2400" u="sng" dirty="0" smtClean="0">
                <a:solidFill>
                  <a:srgbClr val="0000FF"/>
                </a:solidFill>
              </a:rPr>
              <a:t>關閉預覽窗格</a:t>
            </a:r>
            <a:endParaRPr lang="en-US" altLang="zh-TW" sz="2400" u="sng" dirty="0" smtClean="0">
              <a:solidFill>
                <a:srgbClr val="0000FF"/>
              </a:solidFill>
            </a:endParaRPr>
          </a:p>
          <a:p>
            <a:pPr lvl="1">
              <a:buClr>
                <a:srgbClr val="0000FF"/>
              </a:buClr>
              <a:buFont typeface="Wingdings" panose="05000000000000000000" pitchFamily="2" charset="2"/>
              <a:buChar char="Ø"/>
            </a:pPr>
            <a:r>
              <a:rPr lang="zh-TW" altLang="en-US" sz="2400" u="sng" dirty="0" smtClean="0">
                <a:solidFill>
                  <a:srgbClr val="0000FF"/>
                </a:solidFill>
              </a:rPr>
              <a:t>不自動下載圖片</a:t>
            </a:r>
            <a:endParaRPr lang="en-US" altLang="zh-TW" sz="2400" dirty="0" smtClean="0">
              <a:solidFill>
                <a:srgbClr val="0070C0"/>
              </a:solidFill>
            </a:endParaRPr>
          </a:p>
          <a:p>
            <a:r>
              <a:rPr lang="zh-TW" altLang="en-US" sz="2800" dirty="0"/>
              <a:t>謹慎開啟郵件附加</a:t>
            </a:r>
            <a:r>
              <a:rPr lang="zh-TW" altLang="en-US" sz="2800" dirty="0" smtClean="0"/>
              <a:t>檔案</a:t>
            </a:r>
            <a:endParaRPr lang="en-US" altLang="zh-TW" sz="2800" dirty="0" smtClean="0"/>
          </a:p>
          <a:p>
            <a:r>
              <a:rPr lang="zh-TW" altLang="en-US" sz="2800" dirty="0" smtClean="0"/>
              <a:t>寄出郵件前檢查收件者正確性</a:t>
            </a:r>
            <a:r>
              <a:rPr lang="en-US" altLang="zh-TW" sz="2800" dirty="0"/>
              <a:t> </a:t>
            </a:r>
            <a:r>
              <a:rPr lang="en-US" altLang="zh-TW" sz="2800" dirty="0" smtClean="0"/>
              <a:t>/ </a:t>
            </a:r>
            <a:r>
              <a:rPr lang="en-US" altLang="zh-TW" sz="2800" dirty="0" smtClean="0">
                <a:solidFill>
                  <a:srgbClr val="000099"/>
                </a:solidFill>
              </a:rPr>
              <a:t>8.</a:t>
            </a:r>
            <a:r>
              <a:rPr lang="en-US" altLang="zh-TW" sz="2800" dirty="0" smtClean="0"/>
              <a:t> </a:t>
            </a:r>
            <a:r>
              <a:rPr lang="zh-TW" altLang="en-US" sz="2800" dirty="0" smtClean="0"/>
              <a:t>注意隱私</a:t>
            </a:r>
            <a:endParaRPr lang="en-US" altLang="zh-TW" sz="2800" dirty="0"/>
          </a:p>
          <a:p>
            <a:pPr>
              <a:buClr>
                <a:srgbClr val="0000FF"/>
              </a:buClr>
              <a:buFont typeface="Wingdings" panose="05000000000000000000" pitchFamily="2" charset="2"/>
              <a:buChar char="Ø"/>
            </a:pPr>
            <a:endParaRPr lang="zh-TW" altLang="en-US" dirty="0"/>
          </a:p>
        </p:txBody>
      </p:sp>
      <p:sp>
        <p:nvSpPr>
          <p:cNvPr id="5" name="頁尾版面配置區 3"/>
          <p:cNvSpPr txBox="1">
            <a:spLocks/>
          </p:cNvSpPr>
          <p:nvPr/>
        </p:nvSpPr>
        <p:spPr>
          <a:xfrm>
            <a:off x="2268538" y="6381328"/>
            <a:ext cx="4679726" cy="40466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smtClean="0"/>
              <a:t>3</a:t>
            </a:r>
            <a:endParaRPr lang="zh-TW" altLang="en-US" sz="2400" dirty="0"/>
          </a:p>
        </p:txBody>
      </p:sp>
    </p:spTree>
    <p:extLst>
      <p:ext uri="{BB962C8B-B14F-4D97-AF65-F5344CB8AC3E}">
        <p14:creationId xmlns:p14="http://schemas.microsoft.com/office/powerpoint/2010/main" val="867850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電子郵件開啟原則</a:t>
            </a:r>
            <a:endParaRPr lang="zh-TW" altLang="en-US" dirty="0"/>
          </a:p>
        </p:txBody>
      </p:sp>
      <p:sp>
        <p:nvSpPr>
          <p:cNvPr id="3" name="內容版面配置區 2"/>
          <p:cNvSpPr>
            <a:spLocks noGrp="1"/>
          </p:cNvSpPr>
          <p:nvPr>
            <p:ph idx="1"/>
          </p:nvPr>
        </p:nvSpPr>
        <p:spPr/>
        <p:txBody>
          <a:bodyPr/>
          <a:lstStyle/>
          <a:p>
            <a:pPr marL="514350" indent="-514350">
              <a:buSzPct val="60000"/>
              <a:buFont typeface="Wingdings" panose="05000000000000000000" pitchFamily="2" charset="2"/>
              <a:buChar char="u"/>
            </a:pPr>
            <a:r>
              <a:rPr lang="zh-TW" altLang="en-US" sz="2800" dirty="0" smtClean="0">
                <a:latin typeface="+mj-ea"/>
                <a:ea typeface="+mj-ea"/>
              </a:rPr>
              <a:t>寄件者的</a:t>
            </a:r>
            <a:r>
              <a:rPr lang="zh-TW" altLang="en-US" sz="2800" dirty="0" smtClean="0">
                <a:solidFill>
                  <a:srgbClr val="0000FF"/>
                </a:solidFill>
                <a:latin typeface="+mj-ea"/>
                <a:ea typeface="+mj-ea"/>
              </a:rPr>
              <a:t>名稱</a:t>
            </a:r>
            <a:r>
              <a:rPr lang="zh-TW" altLang="en-US" sz="2800" dirty="0" smtClean="0">
                <a:latin typeface="+mj-ea"/>
                <a:ea typeface="+mj-ea"/>
              </a:rPr>
              <a:t>與</a:t>
            </a:r>
            <a:r>
              <a:rPr lang="zh-TW" altLang="en-US" sz="2800" dirty="0" smtClean="0">
                <a:solidFill>
                  <a:srgbClr val="0000FF"/>
                </a:solidFill>
                <a:latin typeface="+mj-ea"/>
                <a:ea typeface="+mj-ea"/>
              </a:rPr>
              <a:t>電子郵件地址</a:t>
            </a:r>
            <a:r>
              <a:rPr lang="zh-TW" altLang="en-US" sz="2800" dirty="0" smtClean="0">
                <a:latin typeface="+mj-ea"/>
                <a:ea typeface="+mj-ea"/>
              </a:rPr>
              <a:t>皆可偽造</a:t>
            </a:r>
            <a:endParaRPr lang="en-US" altLang="zh-TW" sz="2800" dirty="0" smtClean="0">
              <a:latin typeface="+mj-ea"/>
              <a:ea typeface="+mj-ea"/>
            </a:endParaRPr>
          </a:p>
          <a:p>
            <a:pPr marL="514350" indent="-514350">
              <a:buSzPct val="60000"/>
              <a:buFont typeface="Wingdings" panose="05000000000000000000" pitchFamily="2" charset="2"/>
              <a:buChar char="u"/>
            </a:pPr>
            <a:r>
              <a:rPr lang="zh-TW" altLang="en-US" sz="2800" dirty="0" smtClean="0">
                <a:solidFill>
                  <a:srgbClr val="0000FF"/>
                </a:solidFill>
                <a:latin typeface="+mj-ea"/>
                <a:ea typeface="+mj-ea"/>
              </a:rPr>
              <a:t>確認</a:t>
            </a:r>
            <a:r>
              <a:rPr lang="zh-TW" altLang="en-US" sz="2800" dirty="0" smtClean="0">
                <a:latin typeface="+mj-ea"/>
                <a:ea typeface="+mj-ea"/>
              </a:rPr>
              <a:t>寄件者名稱、寄件者電子郵件與</a:t>
            </a:r>
            <a:r>
              <a:rPr lang="zh-TW" altLang="en-US" sz="2800" u="sng" dirty="0" smtClean="0">
                <a:latin typeface="+mj-ea"/>
                <a:ea typeface="+mj-ea"/>
              </a:rPr>
              <a:t>主旨</a:t>
            </a:r>
            <a:r>
              <a:rPr lang="zh-TW" altLang="en-US" sz="2800" dirty="0" smtClean="0">
                <a:latin typeface="+mj-ea"/>
                <a:ea typeface="+mj-ea"/>
              </a:rPr>
              <a:t>，</a:t>
            </a:r>
            <a:r>
              <a:rPr lang="zh-TW" altLang="en-US" sz="2800" dirty="0" smtClean="0">
                <a:solidFill>
                  <a:srgbClr val="0000FF"/>
                </a:solidFill>
                <a:latin typeface="+mj-ea"/>
                <a:ea typeface="+mj-ea"/>
              </a:rPr>
              <a:t>判斷</a:t>
            </a:r>
            <a:r>
              <a:rPr lang="zh-TW" altLang="en-US" sz="2800" dirty="0" smtClean="0">
                <a:latin typeface="+mj-ea"/>
                <a:ea typeface="+mj-ea"/>
              </a:rPr>
              <a:t>為必要開啟之郵件才開啟</a:t>
            </a:r>
            <a:endParaRPr lang="en-US" altLang="zh-TW" sz="2800" dirty="0" smtClean="0">
              <a:latin typeface="+mj-ea"/>
              <a:ea typeface="+mj-ea"/>
            </a:endParaRPr>
          </a:p>
          <a:p>
            <a:pPr marL="514350" indent="-514350">
              <a:buSzPct val="60000"/>
              <a:buFont typeface="Wingdings" panose="05000000000000000000" pitchFamily="2" charset="2"/>
              <a:buChar char="u"/>
            </a:pPr>
            <a:r>
              <a:rPr lang="zh-TW" altLang="en-US" sz="2800" dirty="0" smtClean="0">
                <a:latin typeface="+mj-ea"/>
                <a:ea typeface="+mj-ea"/>
              </a:rPr>
              <a:t>不要心存好奇</a:t>
            </a:r>
            <a:endParaRPr lang="en-US" altLang="zh-TW" sz="2800" dirty="0" smtClean="0">
              <a:latin typeface="+mj-ea"/>
              <a:ea typeface="+mj-ea"/>
            </a:endParaRPr>
          </a:p>
          <a:p>
            <a:pPr marL="514350" indent="-514350">
              <a:buSzPct val="60000"/>
              <a:buFont typeface="Wingdings" panose="05000000000000000000" pitchFamily="2" charset="2"/>
              <a:buChar char="u"/>
            </a:pPr>
            <a:r>
              <a:rPr lang="zh-TW" altLang="en-US" sz="2800" dirty="0" smtClean="0">
                <a:latin typeface="+mj-ea"/>
                <a:ea typeface="+mj-ea"/>
              </a:rPr>
              <a:t>非必要</a:t>
            </a:r>
            <a:r>
              <a:rPr lang="zh-TW" altLang="en-US" sz="2800" dirty="0" smtClean="0">
                <a:solidFill>
                  <a:srgbClr val="0000FF"/>
                </a:solidFill>
                <a:latin typeface="+mj-ea"/>
                <a:ea typeface="+mj-ea"/>
              </a:rPr>
              <a:t>不要</a:t>
            </a:r>
            <a:r>
              <a:rPr lang="zh-TW" altLang="en-US" sz="2800" dirty="0" smtClean="0">
                <a:latin typeface="+mj-ea"/>
                <a:ea typeface="+mj-ea"/>
              </a:rPr>
              <a:t>點選郵件中的</a:t>
            </a:r>
            <a:r>
              <a:rPr lang="zh-TW" altLang="en-US" sz="2800" u="sng" dirty="0" smtClean="0">
                <a:latin typeface="+mj-ea"/>
                <a:ea typeface="+mj-ea"/>
              </a:rPr>
              <a:t>超連結</a:t>
            </a:r>
            <a:r>
              <a:rPr lang="zh-TW" altLang="en-US" sz="2800" dirty="0" smtClean="0">
                <a:latin typeface="+mj-ea"/>
                <a:ea typeface="+mj-ea"/>
              </a:rPr>
              <a:t>，因為駭客會利用相似的網址欺騙，例如</a:t>
            </a:r>
            <a:r>
              <a:rPr lang="en-US" altLang="zh-TW" sz="2800" dirty="0">
                <a:solidFill>
                  <a:srgbClr val="FF0000"/>
                </a:solidFill>
                <a:latin typeface="+mj-ea"/>
                <a:ea typeface="+mj-ea"/>
              </a:rPr>
              <a:t>www.google.com</a:t>
            </a:r>
            <a:r>
              <a:rPr lang="zh-TW" altLang="en-US" sz="2800" dirty="0">
                <a:solidFill>
                  <a:srgbClr val="FF0000"/>
                </a:solidFill>
                <a:latin typeface="+mj-ea"/>
                <a:ea typeface="+mj-ea"/>
              </a:rPr>
              <a:t> </a:t>
            </a:r>
            <a:r>
              <a:rPr lang="zh-TW" altLang="en-US" sz="2800" dirty="0" smtClean="0">
                <a:latin typeface="+mj-ea"/>
                <a:ea typeface="+mj-ea"/>
              </a:rPr>
              <a:t>與 </a:t>
            </a:r>
            <a:r>
              <a:rPr lang="en-US" altLang="zh-TW" sz="2800" dirty="0" smtClean="0">
                <a:solidFill>
                  <a:srgbClr val="FF0000"/>
                </a:solidFill>
                <a:latin typeface="+mj-ea"/>
                <a:ea typeface="+mj-ea"/>
              </a:rPr>
              <a:t>www.googIe.com</a:t>
            </a:r>
          </a:p>
          <a:p>
            <a:endParaRPr lang="zh-TW" altLang="en-US" dirty="0"/>
          </a:p>
        </p:txBody>
      </p:sp>
      <p:sp>
        <p:nvSpPr>
          <p:cNvPr id="5" name="頁尾版面配置區 3"/>
          <p:cNvSpPr txBox="1">
            <a:spLocks/>
          </p:cNvSpPr>
          <p:nvPr/>
        </p:nvSpPr>
        <p:spPr>
          <a:xfrm>
            <a:off x="2268538" y="6381328"/>
            <a:ext cx="4679726" cy="40466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smtClean="0"/>
              <a:t>6</a:t>
            </a:r>
            <a:endParaRPr lang="zh-TW" altLang="en-US" sz="2400" dirty="0"/>
          </a:p>
        </p:txBody>
      </p:sp>
    </p:spTree>
    <p:extLst>
      <p:ext uri="{BB962C8B-B14F-4D97-AF65-F5344CB8AC3E}">
        <p14:creationId xmlns:p14="http://schemas.microsoft.com/office/powerpoint/2010/main" val="324074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716016" y="3971570"/>
            <a:ext cx="4427983" cy="2344960"/>
          </a:xfrm>
          <a:prstGeom prst="rect">
            <a:avLst/>
          </a:prstGeom>
        </p:spPr>
      </p:pic>
      <p:sp>
        <p:nvSpPr>
          <p:cNvPr id="2" name="標題 1"/>
          <p:cNvSpPr>
            <a:spLocks noGrp="1"/>
          </p:cNvSpPr>
          <p:nvPr>
            <p:ph type="title"/>
          </p:nvPr>
        </p:nvSpPr>
        <p:spPr/>
        <p:txBody>
          <a:bodyPr/>
          <a:lstStyle/>
          <a:p>
            <a:r>
              <a:rPr lang="en-US" altLang="zh-TW" dirty="0" err="1" smtClean="0"/>
              <a:t>facebook</a:t>
            </a:r>
            <a:r>
              <a:rPr lang="zh-TW" altLang="en-US" dirty="0" smtClean="0"/>
              <a:t>安全使用六要點</a:t>
            </a:r>
            <a:endParaRPr lang="zh-TW" altLang="en-US"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設定</a:t>
            </a:r>
            <a:r>
              <a:rPr lang="zh-TW" altLang="en-US" dirty="0" smtClean="0">
                <a:solidFill>
                  <a:srgbClr val="0070C0"/>
                </a:solidFill>
              </a:rPr>
              <a:t>隱私權</a:t>
            </a:r>
            <a:endParaRPr lang="en-US" altLang="zh-TW" dirty="0" smtClean="0">
              <a:solidFill>
                <a:srgbClr val="0070C0"/>
              </a:solidFill>
            </a:endParaRPr>
          </a:p>
          <a:p>
            <a:pPr>
              <a:buSzPct val="60000"/>
              <a:buFont typeface="Wingdings" panose="05000000000000000000" pitchFamily="2" charset="2"/>
              <a:buChar char="u"/>
            </a:pPr>
            <a:r>
              <a:rPr lang="en-US" altLang="zh-TW" dirty="0" smtClean="0"/>
              <a:t>PO</a:t>
            </a:r>
            <a:r>
              <a:rPr lang="zh-TW" altLang="en-US" dirty="0" smtClean="0"/>
              <a:t>文前請</a:t>
            </a:r>
            <a:r>
              <a:rPr lang="zh-TW" altLang="en-US" dirty="0" smtClean="0">
                <a:solidFill>
                  <a:srgbClr val="0070C0"/>
                </a:solidFill>
              </a:rPr>
              <a:t>三思</a:t>
            </a:r>
            <a:endParaRPr lang="en-US" altLang="zh-TW" dirty="0" smtClean="0">
              <a:solidFill>
                <a:srgbClr val="0070C0"/>
              </a:solidFill>
            </a:endParaRPr>
          </a:p>
          <a:p>
            <a:pPr>
              <a:buSzPct val="60000"/>
              <a:buFont typeface="Wingdings" panose="05000000000000000000" pitchFamily="2" charset="2"/>
              <a:buChar char="u"/>
            </a:pPr>
            <a:r>
              <a:rPr lang="zh-TW" altLang="en-US" dirty="0"/>
              <a:t>不</a:t>
            </a:r>
            <a:r>
              <a:rPr lang="zh-TW" altLang="en-US" dirty="0" smtClean="0"/>
              <a:t>點選來路不</a:t>
            </a:r>
            <a:r>
              <a:rPr lang="zh-TW" altLang="en-US" dirty="0"/>
              <a:t>明</a:t>
            </a:r>
            <a:r>
              <a:rPr lang="zh-TW" altLang="en-US" dirty="0" smtClean="0"/>
              <a:t>連結</a:t>
            </a:r>
            <a:endParaRPr lang="en-US" altLang="zh-TW" dirty="0" smtClean="0"/>
          </a:p>
          <a:p>
            <a:pPr>
              <a:buSzPct val="60000"/>
              <a:buFont typeface="Wingdings" panose="05000000000000000000" pitchFamily="2" charset="2"/>
              <a:buChar char="u"/>
            </a:pPr>
            <a:r>
              <a:rPr lang="zh-TW" altLang="en-US" dirty="0" smtClean="0"/>
              <a:t>設定</a:t>
            </a:r>
            <a:r>
              <a:rPr lang="zh-TW" altLang="en-US" dirty="0" smtClean="0">
                <a:solidFill>
                  <a:srgbClr val="0070C0"/>
                </a:solidFill>
              </a:rPr>
              <a:t>黑名單</a:t>
            </a:r>
            <a:endParaRPr lang="en-US" altLang="zh-TW" dirty="0" smtClean="0">
              <a:solidFill>
                <a:srgbClr val="0070C0"/>
              </a:solidFill>
            </a:endParaRPr>
          </a:p>
          <a:p>
            <a:pPr>
              <a:buSzPct val="60000"/>
              <a:buFont typeface="Wingdings" panose="05000000000000000000" pitchFamily="2" charset="2"/>
              <a:buChar char="u"/>
            </a:pPr>
            <a:r>
              <a:rPr lang="zh-TW" altLang="en-US" dirty="0" smtClean="0"/>
              <a:t>不要沉迷</a:t>
            </a:r>
            <a:endParaRPr lang="en-US" altLang="zh-TW" dirty="0" smtClean="0"/>
          </a:p>
          <a:p>
            <a:pPr>
              <a:buSzPct val="60000"/>
              <a:buFont typeface="Wingdings" panose="05000000000000000000" pitchFamily="2" charset="2"/>
              <a:buChar char="u"/>
            </a:pPr>
            <a:r>
              <a:rPr lang="zh-TW" altLang="en-US" dirty="0" smtClean="0"/>
              <a:t>判斷內容是否</a:t>
            </a:r>
            <a:r>
              <a:rPr lang="zh-TW" altLang="en-US" dirty="0"/>
              <a:t>違法</a:t>
            </a:r>
          </a:p>
        </p:txBody>
      </p:sp>
    </p:spTree>
    <p:extLst>
      <p:ext uri="{BB962C8B-B14F-4D97-AF65-F5344CB8AC3E}">
        <p14:creationId xmlns:p14="http://schemas.microsoft.com/office/powerpoint/2010/main" val="2732611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即時通訊軟體的詐騙手</a:t>
            </a:r>
            <a:r>
              <a:rPr lang="zh-TW" altLang="en-US" dirty="0"/>
              <a:t>法</a:t>
            </a:r>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傳送連結或檔案誘使您開啟</a:t>
            </a:r>
            <a:endParaRPr lang="en-US" altLang="zh-TW" dirty="0" smtClean="0"/>
          </a:p>
          <a:p>
            <a:pPr>
              <a:buSzPct val="60000"/>
              <a:buFont typeface="Wingdings" panose="05000000000000000000" pitchFamily="2" charset="2"/>
              <a:buChar char="u"/>
            </a:pPr>
            <a:r>
              <a:rPr lang="zh-TW" altLang="en-US" dirty="0" smtClean="0"/>
              <a:t>陌生的交友請求</a:t>
            </a:r>
            <a:endParaRPr lang="en-US" altLang="zh-TW" dirty="0" smtClean="0"/>
          </a:p>
          <a:p>
            <a:pPr>
              <a:buSzPct val="60000"/>
              <a:buFont typeface="Wingdings" panose="05000000000000000000" pitchFamily="2" charset="2"/>
              <a:buChar char="u"/>
            </a:pPr>
            <a:r>
              <a:rPr lang="zh-TW" altLang="en-US" dirty="0" smtClean="0"/>
              <a:t>冒充好友請您代購遊戲點數或繳費</a:t>
            </a:r>
            <a:endParaRPr lang="en-US" altLang="zh-TW" dirty="0" smtClean="0"/>
          </a:p>
          <a:p>
            <a:endParaRPr lang="zh-TW" altLang="en-US" dirty="0"/>
          </a:p>
        </p:txBody>
      </p:sp>
    </p:spTree>
    <p:extLst>
      <p:ext uri="{BB962C8B-B14F-4D97-AF65-F5344CB8AC3E}">
        <p14:creationId xmlns:p14="http://schemas.microsoft.com/office/powerpoint/2010/main" val="364960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即時通訊軟體安全五要項</a:t>
            </a:r>
            <a:endParaRPr lang="zh-TW" altLang="en-US"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不透漏個人資料</a:t>
            </a:r>
            <a:endParaRPr lang="en-US" altLang="zh-TW" dirty="0" smtClean="0"/>
          </a:p>
          <a:p>
            <a:pPr>
              <a:buSzPct val="60000"/>
              <a:buFont typeface="Wingdings" panose="05000000000000000000" pitchFamily="2" charset="2"/>
              <a:buChar char="u"/>
            </a:pPr>
            <a:r>
              <a:rPr lang="zh-TW" altLang="en-US" dirty="0" smtClean="0"/>
              <a:t>不點連結</a:t>
            </a:r>
            <a:endParaRPr lang="en-US" altLang="zh-TW" dirty="0" smtClean="0"/>
          </a:p>
          <a:p>
            <a:pPr>
              <a:buSzPct val="60000"/>
              <a:buFont typeface="Wingdings" panose="05000000000000000000" pitchFamily="2" charset="2"/>
              <a:buChar char="u"/>
            </a:pPr>
            <a:r>
              <a:rPr lang="zh-TW" altLang="en-US" dirty="0" smtClean="0"/>
              <a:t>不安裝外掛程式</a:t>
            </a:r>
            <a:endParaRPr lang="en-US" altLang="zh-TW" dirty="0" smtClean="0"/>
          </a:p>
          <a:p>
            <a:pPr>
              <a:buSzPct val="60000"/>
              <a:buFont typeface="Wingdings" panose="05000000000000000000" pitchFamily="2" charset="2"/>
              <a:buChar char="u"/>
            </a:pPr>
            <a:r>
              <a:rPr lang="zh-TW" altLang="en-US" dirty="0" smtClean="0"/>
              <a:t>密碼不與其他網路服務相同</a:t>
            </a:r>
            <a:endParaRPr lang="en-US" altLang="zh-TW" dirty="0" smtClean="0"/>
          </a:p>
          <a:p>
            <a:pPr>
              <a:buSzPct val="60000"/>
              <a:buFont typeface="Wingdings" panose="05000000000000000000" pitchFamily="2" charset="2"/>
              <a:buChar char="u"/>
            </a:pPr>
            <a:r>
              <a:rPr lang="zh-TW" altLang="en-US" dirty="0"/>
              <a:t>弄</a:t>
            </a:r>
            <a:r>
              <a:rPr lang="zh-TW" altLang="en-US" dirty="0" smtClean="0"/>
              <a:t>清楚朋友傳過來請求的合理性</a:t>
            </a:r>
            <a:endParaRPr lang="zh-TW" altLang="en-US" dirty="0"/>
          </a:p>
        </p:txBody>
      </p:sp>
    </p:spTree>
    <p:extLst>
      <p:ext uri="{BB962C8B-B14F-4D97-AF65-F5344CB8AC3E}">
        <p14:creationId xmlns:p14="http://schemas.microsoft.com/office/powerpoint/2010/main" val="4061536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手機使用安</a:t>
            </a:r>
            <a:r>
              <a:rPr lang="zh-TW" altLang="en-US" dirty="0"/>
              <a:t>全</a:t>
            </a:r>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手機跟電腦有一樣的風險</a:t>
            </a:r>
            <a:endParaRPr lang="en-US" altLang="zh-TW" dirty="0" smtClean="0"/>
          </a:p>
          <a:p>
            <a:pPr>
              <a:buSzPct val="60000"/>
              <a:buFont typeface="Wingdings" panose="05000000000000000000" pitchFamily="2" charset="2"/>
              <a:buChar char="u"/>
            </a:pPr>
            <a:r>
              <a:rPr lang="zh-TW" altLang="en-US" dirty="0" smtClean="0"/>
              <a:t>手機遺失，資料外洩</a:t>
            </a:r>
            <a:endParaRPr lang="en-US" altLang="zh-TW" dirty="0" smtClean="0"/>
          </a:p>
          <a:p>
            <a:pPr>
              <a:buSzPct val="60000"/>
              <a:buFont typeface="Wingdings" panose="05000000000000000000" pitchFamily="2" charset="2"/>
              <a:buChar char="u"/>
            </a:pPr>
            <a:r>
              <a:rPr lang="zh-TW" altLang="en-US" dirty="0" smtClean="0"/>
              <a:t>手機也會中毒</a:t>
            </a:r>
            <a:endParaRPr lang="en-US" altLang="zh-TW" dirty="0" smtClean="0"/>
          </a:p>
          <a:p>
            <a:pPr>
              <a:buSzPct val="60000"/>
              <a:buFont typeface="Wingdings" panose="05000000000000000000" pitchFamily="2" charset="2"/>
              <a:buChar char="u"/>
            </a:pPr>
            <a:r>
              <a:rPr lang="zh-TW" altLang="en-US" dirty="0" smtClean="0"/>
              <a:t>手機</a:t>
            </a:r>
            <a:r>
              <a:rPr lang="en-US" altLang="zh-TW" dirty="0" smtClean="0"/>
              <a:t>APP</a:t>
            </a:r>
            <a:r>
              <a:rPr lang="zh-TW" altLang="en-US" dirty="0" smtClean="0"/>
              <a:t>都安全嗎</a:t>
            </a:r>
            <a:endParaRPr lang="en-US" altLang="zh-TW" dirty="0" smtClean="0"/>
          </a:p>
          <a:p>
            <a:pPr>
              <a:buSzPct val="60000"/>
              <a:buFont typeface="Wingdings" panose="05000000000000000000" pitchFamily="2" charset="2"/>
              <a:buChar char="u"/>
            </a:pPr>
            <a:r>
              <a:rPr lang="zh-TW" altLang="en-US" dirty="0" smtClean="0"/>
              <a:t>上</a:t>
            </a:r>
            <a:r>
              <a:rPr lang="zh-TW" altLang="en-US" dirty="0"/>
              <a:t>傳</a:t>
            </a:r>
            <a:r>
              <a:rPr lang="zh-TW" altLang="en-US" dirty="0" smtClean="0"/>
              <a:t>照片及影片到網路</a:t>
            </a:r>
            <a:r>
              <a:rPr lang="zh-TW" altLang="en-US" dirty="0"/>
              <a:t>上</a:t>
            </a:r>
          </a:p>
        </p:txBody>
      </p:sp>
    </p:spTree>
    <p:extLst>
      <p:ext uri="{BB962C8B-B14F-4D97-AF65-F5344CB8AC3E}">
        <p14:creationId xmlns:p14="http://schemas.microsoft.com/office/powerpoint/2010/main" val="4235201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電腦中毒徵兆</a:t>
            </a:r>
            <a:r>
              <a:rPr lang="en-US" altLang="zh-TW" sz="2800" dirty="0" smtClean="0"/>
              <a:t>(1/2)</a:t>
            </a:r>
            <a:endParaRPr lang="zh-TW" altLang="en-US" sz="2800"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電腦、上網變慢或容易當機</a:t>
            </a:r>
            <a:endParaRPr lang="en-US" altLang="zh-TW" dirty="0" smtClean="0"/>
          </a:p>
          <a:p>
            <a:pPr>
              <a:buSzPct val="60000"/>
              <a:buFont typeface="Wingdings" panose="05000000000000000000" pitchFamily="2" charset="2"/>
              <a:buChar char="u"/>
            </a:pPr>
            <a:r>
              <a:rPr lang="zh-TW" altLang="en-US" dirty="0" smtClean="0"/>
              <a:t>異常的系統訊息通知</a:t>
            </a:r>
            <a:endParaRPr lang="en-US" altLang="zh-TW" dirty="0" smtClean="0"/>
          </a:p>
          <a:p>
            <a:pPr>
              <a:buSzPct val="60000"/>
              <a:buFont typeface="Wingdings" panose="05000000000000000000" pitchFamily="2" charset="2"/>
              <a:buChar char="u"/>
            </a:pPr>
            <a:r>
              <a:rPr lang="zh-TW" altLang="en-US" dirty="0" smtClean="0"/>
              <a:t>防毒軟體的警告訊息</a:t>
            </a:r>
            <a:endParaRPr lang="en-US" altLang="zh-TW" dirty="0" smtClean="0"/>
          </a:p>
          <a:p>
            <a:pPr>
              <a:buSzPct val="60000"/>
              <a:buFont typeface="Wingdings" panose="05000000000000000000" pitchFamily="2" charset="2"/>
              <a:buChar char="u"/>
            </a:pPr>
            <a:r>
              <a:rPr lang="zh-TW" altLang="en-US" dirty="0" smtClean="0"/>
              <a:t>自動關機或不斷重開機</a:t>
            </a:r>
            <a:endParaRPr lang="en-US" altLang="zh-TW" dirty="0" smtClean="0"/>
          </a:p>
          <a:p>
            <a:pPr>
              <a:buSzPct val="60000"/>
              <a:buFont typeface="Wingdings" panose="05000000000000000000" pitchFamily="2" charset="2"/>
              <a:buChar char="u"/>
            </a:pPr>
            <a:r>
              <a:rPr lang="zh-TW" altLang="en-US" dirty="0" smtClean="0"/>
              <a:t>螢幕顯示異常</a:t>
            </a:r>
            <a:endParaRPr lang="en-US" altLang="zh-TW" dirty="0" smtClean="0"/>
          </a:p>
          <a:p>
            <a:pPr>
              <a:buSzPct val="60000"/>
              <a:buFont typeface="Wingdings" panose="05000000000000000000" pitchFamily="2" charset="2"/>
              <a:buChar char="u"/>
            </a:pPr>
            <a:r>
              <a:rPr lang="zh-TW" altLang="en-US" dirty="0" smtClean="0"/>
              <a:t>網路流量</a:t>
            </a:r>
            <a:r>
              <a:rPr lang="zh-TW" altLang="en-US" dirty="0"/>
              <a:t>異常</a:t>
            </a:r>
          </a:p>
        </p:txBody>
      </p:sp>
    </p:spTree>
    <p:extLst>
      <p:ext uri="{BB962C8B-B14F-4D97-AF65-F5344CB8AC3E}">
        <p14:creationId xmlns:p14="http://schemas.microsoft.com/office/powerpoint/2010/main" val="905548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電腦中毒徵兆</a:t>
            </a:r>
            <a:r>
              <a:rPr lang="en-US" altLang="zh-TW" sz="2800" dirty="0" smtClean="0"/>
              <a:t>(2/2)</a:t>
            </a:r>
            <a:endParaRPr lang="zh-TW" altLang="en-US" sz="2800"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瀏覽器</a:t>
            </a:r>
            <a:r>
              <a:rPr lang="zh-TW" altLang="en-US" dirty="0" smtClean="0">
                <a:solidFill>
                  <a:srgbClr val="0070C0"/>
                </a:solidFill>
              </a:rPr>
              <a:t>自動出現</a:t>
            </a:r>
            <a:r>
              <a:rPr lang="zh-TW" altLang="en-US" dirty="0" smtClean="0"/>
              <a:t>產品廣告或色情網站</a:t>
            </a:r>
            <a:endParaRPr lang="en-US" altLang="zh-TW" dirty="0" smtClean="0"/>
          </a:p>
          <a:p>
            <a:pPr>
              <a:buSzPct val="60000"/>
              <a:buFont typeface="Wingdings" panose="05000000000000000000" pitchFamily="2" charset="2"/>
              <a:buChar char="u"/>
            </a:pPr>
            <a:r>
              <a:rPr lang="zh-TW" altLang="en-US" dirty="0" smtClean="0"/>
              <a:t>一直出現</a:t>
            </a:r>
            <a:r>
              <a:rPr lang="zh-TW" altLang="en-US" dirty="0" smtClean="0">
                <a:solidFill>
                  <a:srgbClr val="0070C0"/>
                </a:solidFill>
              </a:rPr>
              <a:t>廣告視窗</a:t>
            </a:r>
            <a:endParaRPr lang="en-US" altLang="zh-TW" dirty="0" smtClean="0">
              <a:solidFill>
                <a:srgbClr val="0070C0"/>
              </a:solidFill>
            </a:endParaRPr>
          </a:p>
          <a:p>
            <a:pPr>
              <a:buSzPct val="60000"/>
              <a:buFont typeface="Wingdings" panose="05000000000000000000" pitchFamily="2" charset="2"/>
              <a:buChar char="u"/>
            </a:pPr>
            <a:r>
              <a:rPr lang="zh-TW" altLang="en-US" dirty="0" smtClean="0"/>
              <a:t>瀏覽器</a:t>
            </a:r>
            <a:r>
              <a:rPr lang="zh-TW" altLang="en-US" dirty="0" smtClean="0">
                <a:solidFill>
                  <a:srgbClr val="0070C0"/>
                </a:solidFill>
              </a:rPr>
              <a:t>首頁被改</a:t>
            </a:r>
            <a:r>
              <a:rPr lang="zh-TW" altLang="en-US" dirty="0" smtClean="0"/>
              <a:t>成奇怪的網站</a:t>
            </a:r>
            <a:endParaRPr lang="en-US" altLang="zh-TW" dirty="0" smtClean="0"/>
          </a:p>
          <a:p>
            <a:pPr>
              <a:buSzPct val="60000"/>
              <a:buFont typeface="Wingdings" panose="05000000000000000000" pitchFamily="2" charset="2"/>
              <a:buChar char="u"/>
            </a:pPr>
            <a:r>
              <a:rPr lang="zh-TW" altLang="en-US" dirty="0" smtClean="0"/>
              <a:t>自動安裝工具列且</a:t>
            </a:r>
            <a:r>
              <a:rPr lang="zh-TW" altLang="en-US" dirty="0" smtClean="0">
                <a:solidFill>
                  <a:srgbClr val="0070C0"/>
                </a:solidFill>
              </a:rPr>
              <a:t>無法移除</a:t>
            </a:r>
            <a:endParaRPr lang="en-US" altLang="zh-TW" dirty="0" smtClean="0">
              <a:solidFill>
                <a:srgbClr val="0070C0"/>
              </a:solidFill>
            </a:endParaRPr>
          </a:p>
        </p:txBody>
      </p:sp>
    </p:spTree>
    <p:extLst>
      <p:ext uri="{BB962C8B-B14F-4D97-AF65-F5344CB8AC3E}">
        <p14:creationId xmlns:p14="http://schemas.microsoft.com/office/powerpoint/2010/main" val="191456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a:t>
            </a:r>
            <a:r>
              <a:rPr lang="zh-TW" altLang="en-US" dirty="0"/>
              <a:t>綱</a:t>
            </a:r>
          </a:p>
        </p:txBody>
      </p:sp>
      <p:graphicFrame>
        <p:nvGraphicFramePr>
          <p:cNvPr id="5" name="資料庫圖表 4"/>
          <p:cNvGraphicFramePr/>
          <p:nvPr>
            <p:extLst>
              <p:ext uri="{D42A27DB-BD31-4B8C-83A1-F6EECF244321}">
                <p14:modId xmlns:p14="http://schemas.microsoft.com/office/powerpoint/2010/main" val="854440257"/>
              </p:ext>
            </p:extLst>
          </p:nvPr>
        </p:nvGraphicFramePr>
        <p:xfrm>
          <a:off x="1524000"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1600701" y="1837799"/>
            <a:ext cx="595035" cy="584775"/>
          </a:xfrm>
          <a:prstGeom prst="rect">
            <a:avLst/>
          </a:prstGeom>
          <a:noFill/>
        </p:spPr>
        <p:txBody>
          <a:bodyPr wrap="none" rtlCol="0">
            <a:spAutoFit/>
          </a:bodyPr>
          <a:lstStyle/>
          <a:p>
            <a:pPr algn="ctr"/>
            <a:r>
              <a:rPr lang="zh-TW" altLang="en-US" sz="3200" b="1" dirty="0" smtClean="0"/>
              <a:t>一</a:t>
            </a:r>
            <a:endParaRPr lang="zh-TW" altLang="en-US" sz="3200" b="1" dirty="0"/>
          </a:p>
        </p:txBody>
      </p:sp>
      <p:sp>
        <p:nvSpPr>
          <p:cNvPr id="8" name="文字方塊 7"/>
          <p:cNvSpPr txBox="1"/>
          <p:nvPr/>
        </p:nvSpPr>
        <p:spPr>
          <a:xfrm>
            <a:off x="1975254" y="2595618"/>
            <a:ext cx="595036" cy="584775"/>
          </a:xfrm>
          <a:prstGeom prst="rect">
            <a:avLst/>
          </a:prstGeom>
          <a:noFill/>
        </p:spPr>
        <p:txBody>
          <a:bodyPr wrap="none" rtlCol="0">
            <a:spAutoFit/>
          </a:bodyPr>
          <a:lstStyle/>
          <a:p>
            <a:pPr algn="ctr"/>
            <a:r>
              <a:rPr lang="zh-TW" altLang="en-US" sz="3200" dirty="0"/>
              <a:t>二</a:t>
            </a:r>
          </a:p>
        </p:txBody>
      </p:sp>
      <p:sp>
        <p:nvSpPr>
          <p:cNvPr id="9" name="文字方塊 8"/>
          <p:cNvSpPr txBox="1"/>
          <p:nvPr/>
        </p:nvSpPr>
        <p:spPr>
          <a:xfrm>
            <a:off x="2080749" y="3330212"/>
            <a:ext cx="595035" cy="584775"/>
          </a:xfrm>
          <a:prstGeom prst="rect">
            <a:avLst/>
          </a:prstGeom>
          <a:noFill/>
        </p:spPr>
        <p:txBody>
          <a:bodyPr wrap="none" rtlCol="0">
            <a:spAutoFit/>
          </a:bodyPr>
          <a:lstStyle/>
          <a:p>
            <a:pPr algn="ctr"/>
            <a:r>
              <a:rPr lang="zh-TW" altLang="en-US" sz="3200" dirty="0"/>
              <a:t>三</a:t>
            </a:r>
          </a:p>
        </p:txBody>
      </p:sp>
      <p:sp>
        <p:nvSpPr>
          <p:cNvPr id="10" name="文字方塊 9"/>
          <p:cNvSpPr txBox="1"/>
          <p:nvPr/>
        </p:nvSpPr>
        <p:spPr>
          <a:xfrm>
            <a:off x="1975255" y="4122300"/>
            <a:ext cx="595036" cy="584775"/>
          </a:xfrm>
          <a:prstGeom prst="rect">
            <a:avLst/>
          </a:prstGeom>
          <a:noFill/>
        </p:spPr>
        <p:txBody>
          <a:bodyPr wrap="none" rtlCol="0">
            <a:spAutoFit/>
          </a:bodyPr>
          <a:lstStyle/>
          <a:p>
            <a:pPr algn="ctr"/>
            <a:r>
              <a:rPr lang="zh-TW" altLang="en-US" sz="3200" dirty="0"/>
              <a:t>四</a:t>
            </a:r>
          </a:p>
        </p:txBody>
      </p:sp>
      <p:sp>
        <p:nvSpPr>
          <p:cNvPr id="11" name="文字方塊 10"/>
          <p:cNvSpPr txBox="1"/>
          <p:nvPr/>
        </p:nvSpPr>
        <p:spPr>
          <a:xfrm>
            <a:off x="1605158" y="4862135"/>
            <a:ext cx="595036" cy="584775"/>
          </a:xfrm>
          <a:prstGeom prst="rect">
            <a:avLst/>
          </a:prstGeom>
          <a:noFill/>
        </p:spPr>
        <p:txBody>
          <a:bodyPr wrap="none" rtlCol="0">
            <a:spAutoFit/>
          </a:bodyPr>
          <a:lstStyle/>
          <a:p>
            <a:pPr algn="ctr"/>
            <a:r>
              <a:rPr lang="zh-TW" altLang="en-US" sz="3200" dirty="0"/>
              <a:t>五</a:t>
            </a:r>
          </a:p>
        </p:txBody>
      </p:sp>
    </p:spTree>
    <p:extLst>
      <p:ext uri="{BB962C8B-B14F-4D97-AF65-F5344CB8AC3E}">
        <p14:creationId xmlns:p14="http://schemas.microsoft.com/office/powerpoint/2010/main" val="89908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a:t>
            </a:r>
            <a:r>
              <a:rPr lang="zh-TW" altLang="en-US" dirty="0"/>
              <a:t>詐騙手法與</a:t>
            </a:r>
            <a:r>
              <a:rPr lang="zh-TW" altLang="en-US" dirty="0" smtClean="0"/>
              <a:t>防範</a:t>
            </a:r>
            <a:endParaRPr lang="zh-TW" altLang="en-US" sz="2800" dirty="0"/>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取消電信公司</a:t>
            </a:r>
            <a:r>
              <a:rPr lang="zh-TW" altLang="en-US" dirty="0" smtClean="0">
                <a:solidFill>
                  <a:srgbClr val="0070C0"/>
                </a:solidFill>
              </a:rPr>
              <a:t>小額付款</a:t>
            </a:r>
            <a:endParaRPr lang="en-US" altLang="zh-TW" dirty="0" smtClean="0">
              <a:solidFill>
                <a:srgbClr val="0070C0"/>
              </a:solidFill>
            </a:endParaRPr>
          </a:p>
          <a:p>
            <a:pPr>
              <a:buSzPct val="60000"/>
              <a:buFont typeface="Wingdings" panose="05000000000000000000" pitchFamily="2" charset="2"/>
              <a:buChar char="u"/>
            </a:pPr>
            <a:r>
              <a:rPr lang="zh-TW" altLang="en-US" dirty="0" smtClean="0">
                <a:solidFill>
                  <a:srgbClr val="0070C0"/>
                </a:solidFill>
              </a:rPr>
              <a:t>多重確認</a:t>
            </a:r>
            <a:r>
              <a:rPr lang="zh-TW" altLang="en-US" dirty="0" smtClean="0"/>
              <a:t>事件真實性</a:t>
            </a:r>
            <a:endParaRPr lang="en-US" altLang="zh-TW" dirty="0" smtClean="0"/>
          </a:p>
          <a:p>
            <a:pPr>
              <a:buSzPct val="60000"/>
              <a:buFont typeface="Wingdings" panose="05000000000000000000" pitchFamily="2" charset="2"/>
              <a:buChar char="u"/>
            </a:pPr>
            <a:r>
              <a:rPr lang="zh-TW" altLang="en-US" dirty="0" smtClean="0"/>
              <a:t>社群網站內的遊戲不一定安全</a:t>
            </a:r>
            <a:endParaRPr lang="en-US" altLang="zh-TW" dirty="0" smtClean="0"/>
          </a:p>
          <a:p>
            <a:pPr>
              <a:buSzPct val="60000"/>
              <a:buFont typeface="Wingdings" panose="05000000000000000000" pitchFamily="2" charset="2"/>
              <a:buChar char="u"/>
            </a:pPr>
            <a:r>
              <a:rPr lang="zh-TW" altLang="en-US" dirty="0" smtClean="0"/>
              <a:t>不任意下載檔案或開啟網頁</a:t>
            </a:r>
            <a:endParaRPr lang="en-US" altLang="zh-TW" dirty="0" smtClean="0"/>
          </a:p>
          <a:p>
            <a:pPr>
              <a:buSzPct val="60000"/>
              <a:buFont typeface="Wingdings" panose="05000000000000000000" pitchFamily="2" charset="2"/>
              <a:buChar char="u"/>
            </a:pPr>
            <a:r>
              <a:rPr lang="zh-TW" altLang="en-US" dirty="0" smtClean="0"/>
              <a:t>網路密碼不要都一</a:t>
            </a:r>
            <a:r>
              <a:rPr lang="zh-TW" altLang="en-US" dirty="0"/>
              <a:t>樣</a:t>
            </a:r>
          </a:p>
        </p:txBody>
      </p:sp>
    </p:spTree>
    <p:extLst>
      <p:ext uri="{BB962C8B-B14F-4D97-AF65-F5344CB8AC3E}">
        <p14:creationId xmlns:p14="http://schemas.microsoft.com/office/powerpoint/2010/main" val="2940383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社交工程演練方式</a:t>
            </a:r>
            <a:endParaRPr lang="zh-TW" altLang="en-US" sz="2800" dirty="0"/>
          </a:p>
        </p:txBody>
      </p:sp>
      <p:sp>
        <p:nvSpPr>
          <p:cNvPr id="3" name="內容版面配置區 2"/>
          <p:cNvSpPr>
            <a:spLocks noGrp="1"/>
          </p:cNvSpPr>
          <p:nvPr>
            <p:ph idx="1"/>
          </p:nvPr>
        </p:nvSpPr>
        <p:spPr/>
        <p:txBody>
          <a:bodyPr/>
          <a:lstStyle/>
          <a:p>
            <a:pPr marL="457200" lvl="0" indent="-457200">
              <a:buSzPct val="60000"/>
              <a:buFont typeface="Wingdings" panose="05000000000000000000" pitchFamily="2" charset="2"/>
              <a:buChar char="u"/>
            </a:pPr>
            <a:r>
              <a:rPr lang="zh-TW" altLang="zh-TW" dirty="0"/>
              <a:t>測試方式</a:t>
            </a:r>
            <a:endParaRPr lang="en-US" altLang="zh-TW" dirty="0" smtClean="0"/>
          </a:p>
          <a:p>
            <a:pPr lvl="0"/>
            <a:r>
              <a:rPr lang="zh-TW" altLang="zh-TW" dirty="0" smtClean="0"/>
              <a:t>針對</a:t>
            </a:r>
            <a:r>
              <a:rPr lang="zh-TW" altLang="zh-TW" dirty="0"/>
              <a:t>全校職員工寄發</a:t>
            </a:r>
            <a:r>
              <a:rPr lang="en-US" altLang="zh-TW" dirty="0"/>
              <a:t>1</a:t>
            </a:r>
            <a:r>
              <a:rPr lang="zh-TW" altLang="zh-TW" dirty="0"/>
              <a:t>封測試信件進行統計分析作業，統計受引誘而預覽信件、連結點選或開啟附檔之數量及比率。</a:t>
            </a:r>
          </a:p>
          <a:p>
            <a:pPr lvl="0"/>
            <a:r>
              <a:rPr lang="zh-TW" altLang="zh-TW" dirty="0"/>
              <a:t>測試作業之測試信件寄件人名稱，均為偽造，用來測試受測人對寄件人名稱是否合理的辨識能力。</a:t>
            </a:r>
          </a:p>
          <a:p>
            <a:pPr marL="0" indent="0">
              <a:buSzPct val="60000"/>
              <a:buNone/>
            </a:pPr>
            <a:endParaRPr lang="zh-TW" altLang="en-US" dirty="0"/>
          </a:p>
        </p:txBody>
      </p:sp>
    </p:spTree>
    <p:extLst>
      <p:ext uri="{BB962C8B-B14F-4D97-AF65-F5344CB8AC3E}">
        <p14:creationId xmlns:p14="http://schemas.microsoft.com/office/powerpoint/2010/main" val="3250538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社交工程演練方式</a:t>
            </a:r>
            <a:endParaRPr lang="zh-TW" altLang="en-US" sz="2800" dirty="0"/>
          </a:p>
        </p:txBody>
      </p:sp>
      <p:sp>
        <p:nvSpPr>
          <p:cNvPr id="3" name="內容版面配置區 2"/>
          <p:cNvSpPr>
            <a:spLocks noGrp="1"/>
          </p:cNvSpPr>
          <p:nvPr>
            <p:ph idx="1"/>
          </p:nvPr>
        </p:nvSpPr>
        <p:spPr/>
        <p:txBody>
          <a:bodyPr/>
          <a:lstStyle/>
          <a:p>
            <a:pPr marL="457200" lvl="0" indent="-457200">
              <a:buSzPct val="60000"/>
              <a:buFont typeface="Wingdings" panose="05000000000000000000" pitchFamily="2" charset="2"/>
              <a:buChar char="u"/>
            </a:pPr>
            <a:r>
              <a:rPr lang="zh-TW" altLang="zh-TW" dirty="0"/>
              <a:t>信件</a:t>
            </a:r>
            <a:r>
              <a:rPr lang="zh-TW" altLang="zh-TW" dirty="0" smtClean="0"/>
              <a:t>內容</a:t>
            </a:r>
            <a:endParaRPr lang="en-US" altLang="zh-TW" dirty="0" smtClean="0"/>
          </a:p>
          <a:p>
            <a:pPr marL="457200" lvl="0" indent="-457200">
              <a:buSzPct val="60000"/>
              <a:buFont typeface="Wingdings" panose="05000000000000000000" pitchFamily="2" charset="2"/>
              <a:buChar char="u"/>
            </a:pPr>
            <a:r>
              <a:rPr lang="zh-TW" altLang="zh-TW" dirty="0"/>
              <a:t>測試信件共預計分成十封主題內容不同的</a:t>
            </a:r>
            <a:r>
              <a:rPr lang="zh-TW" altLang="zh-TW" dirty="0" smtClean="0"/>
              <a:t>信件</a:t>
            </a:r>
            <a:endParaRPr lang="en-US" altLang="zh-TW" dirty="0" smtClean="0"/>
          </a:p>
          <a:p>
            <a:pPr marL="0" lvl="0" indent="0">
              <a:buSzPct val="60000"/>
              <a:buNone/>
            </a:pPr>
            <a:endParaRPr lang="zh-TW" altLang="zh-TW" dirty="0"/>
          </a:p>
          <a:p>
            <a:pPr marL="0" indent="0">
              <a:buSzPct val="60000"/>
              <a:buNone/>
            </a:pPr>
            <a:endParaRPr lang="zh-TW" altLang="en-US" dirty="0"/>
          </a:p>
        </p:txBody>
      </p:sp>
    </p:spTree>
    <p:extLst>
      <p:ext uri="{BB962C8B-B14F-4D97-AF65-F5344CB8AC3E}">
        <p14:creationId xmlns:p14="http://schemas.microsoft.com/office/powerpoint/2010/main" val="2785079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社交工程演練方式</a:t>
            </a:r>
            <a:endParaRPr lang="zh-TW" altLang="en-US" sz="2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69882355"/>
              </p:ext>
            </p:extLst>
          </p:nvPr>
        </p:nvGraphicFramePr>
        <p:xfrm>
          <a:off x="971600" y="1484786"/>
          <a:ext cx="7200800" cy="4752525"/>
        </p:xfrm>
        <a:graphic>
          <a:graphicData uri="http://schemas.openxmlformats.org/drawingml/2006/table">
            <a:tbl>
              <a:tblPr firstRow="1" firstCol="1" lastRow="1" lastCol="1" bandRow="1" bandCol="1">
                <a:tableStyleId>{5C22544A-7EE6-4342-B048-85BDC9FD1C3A}</a:tableStyleId>
              </a:tblPr>
              <a:tblGrid>
                <a:gridCol w="1203606"/>
                <a:gridCol w="1439198"/>
                <a:gridCol w="4557996"/>
              </a:tblGrid>
              <a:tr h="336809">
                <a:tc>
                  <a:txBody>
                    <a:bodyPr/>
                    <a:lstStyle/>
                    <a:p>
                      <a:pPr algn="just">
                        <a:lnSpc>
                          <a:spcPts val="2400"/>
                        </a:lnSpc>
                        <a:spcAft>
                          <a:spcPts val="0"/>
                        </a:spcAft>
                      </a:pPr>
                      <a:r>
                        <a:rPr lang="zh-TW" sz="1100" kern="100" dirty="0">
                          <a:effectLst/>
                        </a:rPr>
                        <a:t>編號</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100">
                          <a:effectLst/>
                        </a:rPr>
                        <a:t>信件類別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100">
                          <a:effectLst/>
                        </a:rPr>
                        <a:t>信件標題</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r>
              <a:tr h="673621">
                <a:tc>
                  <a:txBody>
                    <a:bodyPr/>
                    <a:lstStyle/>
                    <a:p>
                      <a:pPr algn="just">
                        <a:lnSpc>
                          <a:spcPts val="2400"/>
                        </a:lnSpc>
                        <a:spcAft>
                          <a:spcPts val="0"/>
                        </a:spcAft>
                      </a:pPr>
                      <a:r>
                        <a:rPr lang="en-US" sz="1100" kern="100">
                          <a:effectLst/>
                        </a:rPr>
                        <a:t>Letter 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科技類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a:t>
                      </a:r>
                      <a:r>
                        <a:rPr lang="en-US" sz="1100" kern="0">
                          <a:effectLst/>
                        </a:rPr>
                        <a:t>APP</a:t>
                      </a:r>
                      <a:r>
                        <a:rPr lang="zh-TW" sz="1100" kern="0">
                          <a:effectLst/>
                        </a:rPr>
                        <a:t>推薦】超實用→台灣天氣類</a:t>
                      </a:r>
                      <a:r>
                        <a:rPr lang="en-US" sz="1100" kern="0">
                          <a:effectLst/>
                        </a:rPr>
                        <a:t>App</a:t>
                      </a:r>
                      <a:r>
                        <a:rPr lang="zh-TW" sz="1100" kern="0">
                          <a:effectLst/>
                        </a:rPr>
                        <a:t>第一名的台灣天氣資訊！！</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36809">
                <a:tc>
                  <a:txBody>
                    <a:bodyPr/>
                    <a:lstStyle/>
                    <a:p>
                      <a:pPr algn="just">
                        <a:lnSpc>
                          <a:spcPts val="2400"/>
                        </a:lnSpc>
                        <a:spcAft>
                          <a:spcPts val="0"/>
                        </a:spcAft>
                      </a:pPr>
                      <a:r>
                        <a:rPr lang="en-US" sz="1100" kern="100">
                          <a:effectLst/>
                        </a:rPr>
                        <a:t>Letter 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擬真類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您的</a:t>
                      </a:r>
                      <a:r>
                        <a:rPr lang="en-US" sz="1100" kern="0">
                          <a:effectLst/>
                        </a:rPr>
                        <a:t> Apple ID </a:t>
                      </a:r>
                      <a:r>
                        <a:rPr lang="zh-TW" sz="1100" kern="0">
                          <a:effectLst/>
                        </a:rPr>
                        <a:t>密碼重置確認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36809">
                <a:tc>
                  <a:txBody>
                    <a:bodyPr/>
                    <a:lstStyle/>
                    <a:p>
                      <a:pPr algn="just">
                        <a:lnSpc>
                          <a:spcPts val="2400"/>
                        </a:lnSpc>
                        <a:spcAft>
                          <a:spcPts val="0"/>
                        </a:spcAft>
                      </a:pPr>
                      <a:r>
                        <a:rPr lang="en-US" sz="1100" kern="100">
                          <a:effectLst/>
                        </a:rPr>
                        <a:t>Letter 3</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健康類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這個吃了會胖、那個會致癌？！揭開</a:t>
                      </a:r>
                      <a:r>
                        <a:rPr lang="en-US" sz="1100" kern="0">
                          <a:effectLst/>
                        </a:rPr>
                        <a:t>5</a:t>
                      </a:r>
                      <a:r>
                        <a:rPr lang="zh-TW" sz="1100" kern="0">
                          <a:effectLst/>
                        </a:rPr>
                        <a:t>種食物真面目</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36809">
                <a:tc>
                  <a:txBody>
                    <a:bodyPr/>
                    <a:lstStyle/>
                    <a:p>
                      <a:pPr algn="just">
                        <a:lnSpc>
                          <a:spcPts val="2400"/>
                        </a:lnSpc>
                        <a:spcAft>
                          <a:spcPts val="0"/>
                        </a:spcAft>
                      </a:pPr>
                      <a:r>
                        <a:rPr lang="en-US" sz="1100" kern="100">
                          <a:effectLst/>
                        </a:rPr>
                        <a:t>Letter 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知識類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dirty="0">
                          <a:effectLst/>
                        </a:rPr>
                        <a:t>昆蟲偽裝大師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73999">
                <a:tc>
                  <a:txBody>
                    <a:bodyPr/>
                    <a:lstStyle/>
                    <a:p>
                      <a:pPr algn="just">
                        <a:lnSpc>
                          <a:spcPts val="2400"/>
                        </a:lnSpc>
                        <a:spcAft>
                          <a:spcPts val="0"/>
                        </a:spcAft>
                      </a:pPr>
                      <a:r>
                        <a:rPr lang="en-US" sz="1100" kern="100">
                          <a:effectLst/>
                        </a:rPr>
                        <a:t>Letter 5</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時事類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en-US" sz="1100" kern="0">
                          <a:effectLst/>
                        </a:rPr>
                        <a:t>Apple</a:t>
                      </a:r>
                      <a:r>
                        <a:rPr lang="zh-TW" sz="1100" kern="0">
                          <a:effectLst/>
                        </a:rPr>
                        <a:t>直營店來了！？</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673621">
                <a:tc>
                  <a:txBody>
                    <a:bodyPr/>
                    <a:lstStyle/>
                    <a:p>
                      <a:pPr algn="just">
                        <a:lnSpc>
                          <a:spcPts val="2400"/>
                        </a:lnSpc>
                        <a:spcAft>
                          <a:spcPts val="0"/>
                        </a:spcAft>
                      </a:pPr>
                      <a:r>
                        <a:rPr lang="en-US" sz="1100" kern="100">
                          <a:effectLst/>
                        </a:rPr>
                        <a:t>Letter 6</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生活類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台灣公務員根本是天使！看看台灣、美國、中國、加拿大的公務員有何不同</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36809">
                <a:tc>
                  <a:txBody>
                    <a:bodyPr/>
                    <a:lstStyle/>
                    <a:p>
                      <a:pPr algn="just">
                        <a:lnSpc>
                          <a:spcPts val="2400"/>
                        </a:lnSpc>
                        <a:spcAft>
                          <a:spcPts val="0"/>
                        </a:spcAft>
                      </a:pPr>
                      <a:r>
                        <a:rPr lang="en-US" sz="1100" kern="100">
                          <a:effectLst/>
                        </a:rPr>
                        <a:t>Letter 7</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財經類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全台熱門社區房價行情，前三社區房價下修</a:t>
                      </a:r>
                      <a:r>
                        <a:rPr lang="en-US" sz="1100" kern="0">
                          <a:effectLst/>
                        </a:rPr>
                        <a:t>5</a:t>
                      </a:r>
                      <a:r>
                        <a:rPr lang="zh-TW" sz="1100" kern="0">
                          <a:effectLst/>
                        </a:rPr>
                        <a:t>～</a:t>
                      </a:r>
                      <a:r>
                        <a:rPr lang="en-US" sz="1100" kern="0">
                          <a:effectLst/>
                        </a:rPr>
                        <a:t>10%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36809">
                <a:tc>
                  <a:txBody>
                    <a:bodyPr/>
                    <a:lstStyle/>
                    <a:p>
                      <a:pPr algn="just">
                        <a:lnSpc>
                          <a:spcPts val="2400"/>
                        </a:lnSpc>
                        <a:spcAft>
                          <a:spcPts val="0"/>
                        </a:spcAft>
                      </a:pPr>
                      <a:r>
                        <a:rPr lang="en-US" sz="1100" kern="100">
                          <a:effectLst/>
                        </a:rPr>
                        <a:t>Letter 8</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旅遊類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回味無窮！全台十大排行必逛人氣老街！</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336809">
                <a:tc>
                  <a:txBody>
                    <a:bodyPr/>
                    <a:lstStyle/>
                    <a:p>
                      <a:pPr algn="just">
                        <a:lnSpc>
                          <a:spcPts val="2400"/>
                        </a:lnSpc>
                        <a:spcAft>
                          <a:spcPts val="0"/>
                        </a:spcAft>
                      </a:pPr>
                      <a:r>
                        <a:rPr lang="en-US" sz="1100" kern="100">
                          <a:effectLst/>
                        </a:rPr>
                        <a:t>Letter 9</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食安類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注意！這五種飲料成分可能對孩子有害！</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r h="673621">
                <a:tc>
                  <a:txBody>
                    <a:bodyPr/>
                    <a:lstStyle/>
                    <a:p>
                      <a:pPr algn="just">
                        <a:lnSpc>
                          <a:spcPts val="2400"/>
                        </a:lnSpc>
                        <a:spcAft>
                          <a:spcPts val="0"/>
                        </a:spcAft>
                      </a:pPr>
                      <a:r>
                        <a:rPr lang="en-US" sz="1100" kern="100">
                          <a:effectLst/>
                        </a:rPr>
                        <a:t>Letter 10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a:effectLst/>
                        </a:rPr>
                        <a:t>新奇類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nchor="ctr"/>
                </a:tc>
                <a:tc>
                  <a:txBody>
                    <a:bodyPr/>
                    <a:lstStyle/>
                    <a:p>
                      <a:pPr algn="just">
                        <a:lnSpc>
                          <a:spcPts val="2400"/>
                        </a:lnSpc>
                        <a:spcAft>
                          <a:spcPts val="0"/>
                        </a:spcAft>
                      </a:pPr>
                      <a:r>
                        <a:rPr lang="zh-TW" sz="1100" kern="0" dirty="0">
                          <a:effectLst/>
                        </a:rPr>
                        <a:t>吸空氣會胖是真的！美研究：灰塵中的化學物質使人發胖！</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613" marR="65613" marT="0" marB="0"/>
                </a:tc>
              </a:tr>
            </a:tbl>
          </a:graphicData>
        </a:graphic>
      </p:graphicFrame>
    </p:spTree>
    <p:extLst>
      <p:ext uri="{BB962C8B-B14F-4D97-AF65-F5344CB8AC3E}">
        <p14:creationId xmlns:p14="http://schemas.microsoft.com/office/powerpoint/2010/main" val="1761067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社交工程演練方式</a:t>
            </a:r>
            <a:endParaRPr lang="zh-TW" altLang="en-US" sz="2800" dirty="0"/>
          </a:p>
        </p:txBody>
      </p:sp>
      <p:graphicFrame>
        <p:nvGraphicFramePr>
          <p:cNvPr id="4" name="內容版面配置區 3"/>
          <p:cNvGraphicFramePr>
            <a:graphicFrameLocks noGrp="1"/>
          </p:cNvGraphicFramePr>
          <p:nvPr>
            <p:ph idx="1"/>
          </p:nvPr>
        </p:nvGraphicFramePr>
        <p:xfrm>
          <a:off x="1254760" y="2557145"/>
          <a:ext cx="6634480" cy="2400935"/>
        </p:xfrm>
        <a:graphic>
          <a:graphicData uri="http://schemas.openxmlformats.org/drawingml/2006/table">
            <a:tbl>
              <a:tblPr firstRow="1" firstCol="1" lastRow="1" lastCol="1" bandRow="1" bandCol="1">
                <a:tableStyleId>{5C22544A-7EE6-4342-B048-85BDC9FD1C3A}</a:tableStyleId>
              </a:tblPr>
              <a:tblGrid>
                <a:gridCol w="3307715"/>
                <a:gridCol w="3326765"/>
              </a:tblGrid>
              <a:tr h="0">
                <a:tc>
                  <a:txBody>
                    <a:bodyPr/>
                    <a:lstStyle/>
                    <a:p>
                      <a:pPr algn="just">
                        <a:spcAft>
                          <a:spcPts val="0"/>
                        </a:spcAft>
                      </a:pPr>
                      <a:endPar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spcAft>
                          <a:spcPts val="0"/>
                        </a:spcAft>
                      </a:pPr>
                      <a:endParaRPr lang="en-US"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r>
              <a:tr h="0">
                <a:tc>
                  <a:txBody>
                    <a:bodyPr/>
                    <a:lstStyle/>
                    <a:p>
                      <a:pPr algn="just">
                        <a:spcAft>
                          <a:spcPts val="0"/>
                        </a:spcAft>
                      </a:pPr>
                      <a:endParaRPr lang="en-US" sz="12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spcAft>
                          <a:spcPts val="0"/>
                        </a:spcAft>
                      </a:pPr>
                      <a:endParaRPr lang="en-US" sz="12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r>
              <a:tr h="0">
                <a:tc>
                  <a:txBody>
                    <a:bodyPr/>
                    <a:lstStyle/>
                    <a:p>
                      <a:pPr algn="just">
                        <a:spcAft>
                          <a:spcPts val="0"/>
                        </a:spcAft>
                      </a:pPr>
                      <a:endParaRPr lang="en-US" sz="12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spcAft>
                          <a:spcPts val="0"/>
                        </a:spcAft>
                      </a:pPr>
                      <a:endParaRPr lang="en-US" sz="12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r>
              <a:tr h="0">
                <a:tc>
                  <a:txBody>
                    <a:bodyPr/>
                    <a:lstStyle/>
                    <a:p>
                      <a:pPr algn="just">
                        <a:spcAft>
                          <a:spcPts val="0"/>
                        </a:spcAft>
                      </a:pPr>
                      <a:endParaRPr lang="en-US" sz="12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spcAft>
                          <a:spcPts val="0"/>
                        </a:spcAft>
                      </a:pPr>
                      <a:endParaRPr lang="en-US" sz="12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r>
              <a:tr h="1669415">
                <a:tc>
                  <a:txBody>
                    <a:bodyPr/>
                    <a:lstStyle/>
                    <a:p>
                      <a:pPr algn="just">
                        <a:spcAft>
                          <a:spcPts val="0"/>
                        </a:spcAft>
                      </a:pPr>
                      <a:endParaRPr lang="en-US" sz="12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spcAft>
                          <a:spcPts val="0"/>
                        </a:spcAft>
                      </a:pPr>
                      <a:endParaRPr lang="en-US" sz="12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r>
            </a:tbl>
          </a:graphicData>
        </a:graphic>
      </p:graphicFrame>
      <p:pic>
        <p:nvPicPr>
          <p:cNvPr id="2058" name="圖片 12"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2557463"/>
            <a:ext cx="31527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圖片 17"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2557463"/>
            <a:ext cx="31051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圖片 30"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2557463"/>
            <a:ext cx="32194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圖片 32"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25" y="2557463"/>
            <a:ext cx="31718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圖片 47" descr="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25" y="2557463"/>
            <a:ext cx="32385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圖片 49" descr="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125" y="2557463"/>
            <a:ext cx="32099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圖片 51" descr="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014" y="3415103"/>
            <a:ext cx="3856679" cy="23863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圖片 53" descr="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143" y="1461638"/>
            <a:ext cx="3171825" cy="23015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圖片 55" descr="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5892" y="3489798"/>
            <a:ext cx="3248025" cy="2311696"/>
          </a:xfrm>
          <a:prstGeom prst="rect">
            <a:avLst/>
          </a:prstGeom>
          <a:noFill/>
          <a:extLst>
            <a:ext uri="{909E8E84-426E-40DD-AFC4-6F175D3DCCD1}">
              <a14:hiddenFill xmlns:a14="http://schemas.microsoft.com/office/drawing/2010/main">
                <a:solidFill>
                  <a:srgbClr val="FFFFFF"/>
                </a:solidFill>
              </a14:hiddenFill>
            </a:ext>
          </a:extLst>
        </p:spPr>
      </p:pic>
      <p:pic>
        <p:nvPicPr>
          <p:cNvPr id="2049" name="圖片 57" descr="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1967" y="1456209"/>
            <a:ext cx="4006725" cy="230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92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348880"/>
            <a:ext cx="7772400" cy="1143000"/>
          </a:xfrm>
        </p:spPr>
        <p:txBody>
          <a:bodyPr/>
          <a:lstStyle/>
          <a:p>
            <a:r>
              <a:rPr lang="zh-TW" altLang="en-US" dirty="0" smtClean="0"/>
              <a:t>報告完畢</a:t>
            </a:r>
            <a:r>
              <a:rPr lang="en-US" altLang="zh-TW" dirty="0" smtClean="0"/>
              <a:t>‧</a:t>
            </a:r>
            <a:r>
              <a:rPr lang="zh-TW" altLang="en-US" dirty="0" smtClean="0"/>
              <a:t>謝謝</a:t>
            </a:r>
            <a:r>
              <a:rPr lang="zh-TW" altLang="en-US" dirty="0"/>
              <a:t>聆聽</a:t>
            </a:r>
          </a:p>
        </p:txBody>
      </p:sp>
    </p:spTree>
    <p:extLst>
      <p:ext uri="{BB962C8B-B14F-4D97-AF65-F5344CB8AC3E}">
        <p14:creationId xmlns:p14="http://schemas.microsoft.com/office/powerpoint/2010/main" val="61017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弘光科技大學資訊安全政策宣導</a:t>
            </a:r>
            <a:endParaRPr lang="zh-TW" altLang="en-US" sz="3200" dirty="0"/>
          </a:p>
        </p:txBody>
      </p:sp>
      <p:sp>
        <p:nvSpPr>
          <p:cNvPr id="3" name="內容版面配置區 2"/>
          <p:cNvSpPr>
            <a:spLocks noGrp="1"/>
          </p:cNvSpPr>
          <p:nvPr>
            <p:ph idx="1"/>
          </p:nvPr>
        </p:nvSpPr>
        <p:spPr>
          <a:xfrm>
            <a:off x="685800" y="1402432"/>
            <a:ext cx="7758952" cy="4402832"/>
          </a:xfrm>
        </p:spPr>
        <p:txBody>
          <a:bodyPr/>
          <a:lstStyle/>
          <a:p>
            <a:pPr marL="0" indent="0">
              <a:buNone/>
            </a:pPr>
            <a:r>
              <a:rPr lang="en-US" altLang="zh-TW" sz="1800" dirty="0" smtClean="0"/>
              <a:t>1. </a:t>
            </a:r>
            <a:r>
              <a:rPr lang="zh-TW" altLang="en-US" sz="1800" dirty="0" smtClean="0"/>
              <a:t>目的</a:t>
            </a:r>
            <a:r>
              <a:rPr lang="zh-TW" altLang="en-US" sz="1800" dirty="0"/>
              <a:t>：</a:t>
            </a:r>
          </a:p>
          <a:p>
            <a:pPr marL="0" indent="0">
              <a:buNone/>
            </a:pPr>
            <a:r>
              <a:rPr lang="zh-TW" altLang="en-US" sz="1800" dirty="0"/>
              <a:t>資訊安全政策的目的在保護弘光科技大學資訊資產的安全，本校所有同仁均有義務協助資訊安全的推動，使資訊安全機制能順利推動與執行。</a:t>
            </a:r>
          </a:p>
          <a:p>
            <a:pPr marL="0" indent="0">
              <a:buNone/>
            </a:pPr>
            <a:r>
              <a:rPr lang="en-US" altLang="zh-TW" sz="1800" dirty="0" smtClean="0"/>
              <a:t>2. </a:t>
            </a:r>
            <a:r>
              <a:rPr lang="zh-TW" altLang="en-US" sz="1800" dirty="0" smtClean="0"/>
              <a:t>目標</a:t>
            </a:r>
            <a:r>
              <a:rPr lang="zh-TW" altLang="en-US" sz="1800" dirty="0"/>
              <a:t>：</a:t>
            </a:r>
          </a:p>
          <a:p>
            <a:pPr marL="0" indent="0">
              <a:buNone/>
            </a:pPr>
            <a:r>
              <a:rPr lang="en-US" altLang="zh-TW" sz="1800" dirty="0"/>
              <a:t>2.1</a:t>
            </a:r>
            <a:r>
              <a:rPr lang="zh-TW" altLang="en-US" sz="1800" dirty="0"/>
              <a:t>保護資訊的機密性、完整性、可用性、可說明性。</a:t>
            </a:r>
          </a:p>
          <a:p>
            <a:pPr marL="0" indent="0">
              <a:buNone/>
            </a:pPr>
            <a:r>
              <a:rPr lang="en-US" altLang="zh-TW" sz="1800" dirty="0"/>
              <a:t>2.2</a:t>
            </a:r>
            <a:r>
              <a:rPr lang="zh-TW" altLang="en-US" sz="1800" dirty="0"/>
              <a:t>維持資訊系統持續運作。</a:t>
            </a:r>
          </a:p>
          <a:p>
            <a:pPr marL="0" indent="0">
              <a:buNone/>
            </a:pPr>
            <a:r>
              <a:rPr lang="en-US" altLang="zh-TW" sz="1800" dirty="0"/>
              <a:t>2.3</a:t>
            </a:r>
            <a:r>
              <a:rPr lang="zh-TW" altLang="en-US" sz="1800" dirty="0"/>
              <a:t>保護資訊的安全，避免未授權者非法取得。</a:t>
            </a:r>
          </a:p>
          <a:p>
            <a:pPr marL="0" indent="0">
              <a:buNone/>
            </a:pPr>
            <a:r>
              <a:rPr lang="en-US" altLang="zh-TW" sz="1800" dirty="0"/>
              <a:t>2.4</a:t>
            </a:r>
            <a:r>
              <a:rPr lang="zh-TW" altLang="en-US" sz="1800" dirty="0"/>
              <a:t>防止駭客、病毒等入侵及破壞及避免人為疏失意外。 </a:t>
            </a:r>
          </a:p>
          <a:p>
            <a:pPr marL="0" indent="0">
              <a:buNone/>
            </a:pPr>
            <a:r>
              <a:rPr lang="en-US" altLang="zh-TW" sz="1800" dirty="0"/>
              <a:t>2.5</a:t>
            </a:r>
            <a:r>
              <a:rPr lang="zh-TW" altLang="en-US" sz="1800" dirty="0"/>
              <a:t>維護實體環境安全。</a:t>
            </a:r>
          </a:p>
          <a:p>
            <a:pPr marL="0" indent="0">
              <a:buNone/>
            </a:pPr>
            <a:r>
              <a:rPr lang="en-US" altLang="zh-TW" sz="1800" dirty="0" smtClean="0"/>
              <a:t>3</a:t>
            </a:r>
            <a:r>
              <a:rPr lang="en-US" altLang="zh-TW" sz="1800" dirty="0"/>
              <a:t>. </a:t>
            </a:r>
            <a:r>
              <a:rPr lang="zh-TW" altLang="en-US" sz="1800" dirty="0"/>
              <a:t>責任：</a:t>
            </a:r>
          </a:p>
          <a:p>
            <a:pPr marL="0" indent="0">
              <a:buNone/>
            </a:pPr>
            <a:r>
              <a:rPr lang="en-US" altLang="zh-TW" sz="1800" dirty="0"/>
              <a:t>3.1 </a:t>
            </a:r>
            <a:r>
              <a:rPr lang="zh-TW" altLang="en-US" sz="1800" dirty="0"/>
              <a:t>本校的管理階層建立及審查此政策。</a:t>
            </a:r>
          </a:p>
          <a:p>
            <a:pPr marL="0" indent="0">
              <a:buNone/>
            </a:pPr>
            <a:r>
              <a:rPr lang="en-US" altLang="zh-TW" sz="1800" dirty="0"/>
              <a:t>3.2 </a:t>
            </a:r>
            <a:r>
              <a:rPr lang="zh-TW" altLang="en-US" sz="1800" dirty="0"/>
              <a:t>資訊安全管理者透過適當的標準和程序以實施此政策。</a:t>
            </a:r>
          </a:p>
          <a:p>
            <a:pPr marL="0" indent="0">
              <a:buNone/>
            </a:pPr>
            <a:r>
              <a:rPr lang="en-US" altLang="zh-TW" sz="1800" dirty="0"/>
              <a:t>3.3 </a:t>
            </a:r>
            <a:r>
              <a:rPr lang="zh-TW" altLang="en-US" sz="1800" dirty="0"/>
              <a:t>所有人員和委外服務廠商均需依相關安全管理程序以維護資訊安全政策。</a:t>
            </a:r>
          </a:p>
          <a:p>
            <a:pPr marL="0" indent="0">
              <a:buNone/>
            </a:pPr>
            <a:r>
              <a:rPr lang="en-US" altLang="zh-TW" sz="1800" dirty="0"/>
              <a:t>3.4 </a:t>
            </a:r>
            <a:r>
              <a:rPr lang="zh-TW" altLang="en-US" sz="1800" dirty="0"/>
              <a:t>所有人員有責任報告資訊安全事件和任何以鑑別出之弱點。</a:t>
            </a:r>
          </a:p>
          <a:p>
            <a:endParaRPr lang="zh-TW" altLang="en-US" sz="1800" dirty="0"/>
          </a:p>
          <a:p>
            <a:pPr marL="0" indent="0">
              <a:buNone/>
            </a:pPr>
            <a:endParaRPr lang="zh-TW" altLang="en-US" sz="1200" dirty="0"/>
          </a:p>
        </p:txBody>
      </p:sp>
    </p:spTree>
    <p:extLst>
      <p:ext uri="{BB962C8B-B14F-4D97-AF65-F5344CB8AC3E}">
        <p14:creationId xmlns:p14="http://schemas.microsoft.com/office/powerpoint/2010/main" val="116979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871959"/>
            <a:ext cx="3923928" cy="3437361"/>
          </a:xfrm>
          <a:prstGeom prst="rect">
            <a:avLst/>
          </a:prstGeom>
        </p:spPr>
      </p:pic>
      <p:sp>
        <p:nvSpPr>
          <p:cNvPr id="2" name="標題 1"/>
          <p:cNvSpPr>
            <a:spLocks noGrp="1"/>
          </p:cNvSpPr>
          <p:nvPr>
            <p:ph type="title"/>
          </p:nvPr>
        </p:nvSpPr>
        <p:spPr/>
        <p:txBody>
          <a:bodyPr/>
          <a:lstStyle/>
          <a:p>
            <a:r>
              <a:rPr lang="zh-TW" altLang="en-US" dirty="0" smtClean="0"/>
              <a:t> 社交工程演練</a:t>
            </a:r>
            <a:endParaRPr lang="zh-TW" altLang="en-US" dirty="0"/>
          </a:p>
        </p:txBody>
      </p:sp>
      <p:sp>
        <p:nvSpPr>
          <p:cNvPr id="3" name="內容版面配置區 2"/>
          <p:cNvSpPr>
            <a:spLocks noGrp="1"/>
          </p:cNvSpPr>
          <p:nvPr>
            <p:ph idx="1"/>
          </p:nvPr>
        </p:nvSpPr>
        <p:spPr>
          <a:xfrm>
            <a:off x="685800" y="1484784"/>
            <a:ext cx="7772400" cy="4114800"/>
          </a:xfrm>
        </p:spPr>
        <p:txBody>
          <a:bodyPr/>
          <a:lstStyle/>
          <a:p>
            <a:pPr>
              <a:buSzPct val="60000"/>
              <a:buFont typeface="Wingdings" panose="05000000000000000000" pitchFamily="2" charset="2"/>
              <a:buChar char="u"/>
            </a:pPr>
            <a:r>
              <a:rPr lang="zh-TW" altLang="en-US" dirty="0" smtClean="0">
                <a:solidFill>
                  <a:srgbClr val="000099"/>
                </a:solidFill>
              </a:rPr>
              <a:t>依據</a:t>
            </a:r>
            <a:endParaRPr lang="en-US" altLang="zh-TW" dirty="0" smtClean="0">
              <a:solidFill>
                <a:srgbClr val="000099"/>
              </a:solidFill>
            </a:endParaRPr>
          </a:p>
          <a:p>
            <a:pPr marL="449263" indent="0">
              <a:buNone/>
            </a:pPr>
            <a:r>
              <a:rPr lang="zh-TW" altLang="en-US" dirty="0" smtClean="0"/>
              <a:t>教育部「</a:t>
            </a:r>
            <a:r>
              <a:rPr lang="en-US" altLang="zh-TW" dirty="0" smtClean="0"/>
              <a:t>104</a:t>
            </a:r>
            <a:r>
              <a:rPr lang="zh-TW" altLang="en-US" dirty="0" smtClean="0"/>
              <a:t>年度</a:t>
            </a:r>
            <a:r>
              <a:rPr lang="zh-TW" altLang="en-US" dirty="0" smtClean="0"/>
              <a:t>臺灣學術網路防範惡意電子郵件社交工程演練」辦理。</a:t>
            </a:r>
            <a:endParaRPr lang="en-US" altLang="zh-TW" dirty="0" smtClean="0"/>
          </a:p>
          <a:p>
            <a:endParaRPr lang="en-US" altLang="zh-TW" dirty="0" smtClean="0"/>
          </a:p>
          <a:p>
            <a:pPr>
              <a:buSzPct val="60000"/>
              <a:buFont typeface="Wingdings" panose="05000000000000000000" pitchFamily="2" charset="2"/>
              <a:buChar char="u"/>
            </a:pPr>
            <a:r>
              <a:rPr lang="zh-TW" altLang="en-US" dirty="0" smtClean="0">
                <a:solidFill>
                  <a:srgbClr val="000099"/>
                </a:solidFill>
              </a:rPr>
              <a:t>目的</a:t>
            </a:r>
            <a:endParaRPr lang="en-US" altLang="zh-TW" dirty="0"/>
          </a:p>
          <a:p>
            <a:pPr marL="449263" indent="0">
              <a:buNone/>
            </a:pPr>
            <a:r>
              <a:rPr lang="zh-TW" altLang="en-US" dirty="0" smtClean="0"/>
              <a:t>保護同仁的電腦，避免受</a:t>
            </a:r>
            <a:endParaRPr lang="en-US" altLang="zh-TW" dirty="0" smtClean="0"/>
          </a:p>
          <a:p>
            <a:pPr marL="449263" indent="0">
              <a:buNone/>
            </a:pPr>
            <a:r>
              <a:rPr lang="zh-TW" altLang="en-US" dirty="0" smtClean="0"/>
              <a:t>病毒、木馬等有害的程式</a:t>
            </a:r>
            <a:endParaRPr lang="en-US" altLang="zh-TW" dirty="0" smtClean="0"/>
          </a:p>
          <a:p>
            <a:pPr marL="449263" indent="0">
              <a:buNone/>
            </a:pPr>
            <a:r>
              <a:rPr lang="zh-TW" altLang="en-US" dirty="0" smtClean="0"/>
              <a:t>入侵，破壞電腦或竊取資料。</a:t>
            </a:r>
            <a:endParaRPr lang="en-US" altLang="zh-TW" dirty="0" smtClean="0"/>
          </a:p>
          <a:p>
            <a:endParaRPr lang="zh-TW" altLang="en-US" dirty="0"/>
          </a:p>
        </p:txBody>
      </p:sp>
      <p:sp>
        <p:nvSpPr>
          <p:cNvPr id="5" name="頁尾版面配置區 3"/>
          <p:cNvSpPr txBox="1">
            <a:spLocks/>
          </p:cNvSpPr>
          <p:nvPr/>
        </p:nvSpPr>
        <p:spPr>
          <a:xfrm>
            <a:off x="2268538" y="6381328"/>
            <a:ext cx="4679726" cy="40466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smtClean="0"/>
              <a:t>2</a:t>
            </a:r>
            <a:endParaRPr lang="zh-TW" altLang="en-US" sz="2400" dirty="0"/>
          </a:p>
        </p:txBody>
      </p:sp>
    </p:spTree>
    <p:extLst>
      <p:ext uri="{BB962C8B-B14F-4D97-AF65-F5344CB8AC3E}">
        <p14:creationId xmlns:p14="http://schemas.microsoft.com/office/powerpoint/2010/main" val="1051351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社交工程演練</a:t>
            </a:r>
            <a:endParaRPr lang="zh-TW" altLang="en-US" dirty="0"/>
          </a:p>
        </p:txBody>
      </p:sp>
      <p:sp>
        <p:nvSpPr>
          <p:cNvPr id="3" name="內容版面配置區 2"/>
          <p:cNvSpPr>
            <a:spLocks noGrp="1"/>
          </p:cNvSpPr>
          <p:nvPr>
            <p:ph idx="1"/>
          </p:nvPr>
        </p:nvSpPr>
        <p:spPr/>
        <p:txBody>
          <a:bodyPr/>
          <a:lstStyle/>
          <a:p>
            <a:pPr marL="0" indent="0">
              <a:buNone/>
            </a:pPr>
            <a:endParaRPr lang="zh-TW" altLang="en-US" dirty="0"/>
          </a:p>
        </p:txBody>
      </p:sp>
      <p:pic>
        <p:nvPicPr>
          <p:cNvPr id="4" name="圖片 3"/>
          <p:cNvPicPr>
            <a:picLocks noChangeAspect="1"/>
          </p:cNvPicPr>
          <p:nvPr/>
        </p:nvPicPr>
        <p:blipFill>
          <a:blip r:embed="rId2"/>
          <a:stretch>
            <a:fillRect/>
          </a:stretch>
        </p:blipFill>
        <p:spPr>
          <a:xfrm>
            <a:off x="699247" y="1654403"/>
            <a:ext cx="6939564" cy="4207609"/>
          </a:xfrm>
          <a:prstGeom prst="rect">
            <a:avLst/>
          </a:prstGeom>
        </p:spPr>
      </p:pic>
    </p:spTree>
    <p:extLst>
      <p:ext uri="{BB962C8B-B14F-4D97-AF65-F5344CB8AC3E}">
        <p14:creationId xmlns:p14="http://schemas.microsoft.com/office/powerpoint/2010/main" val="807063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社交工程演練</a:t>
            </a:r>
          </a:p>
        </p:txBody>
      </p:sp>
      <p:sp>
        <p:nvSpPr>
          <p:cNvPr id="3" name="文字方塊 2"/>
          <p:cNvSpPr txBox="1"/>
          <p:nvPr/>
        </p:nvSpPr>
        <p:spPr>
          <a:xfrm>
            <a:off x="899591" y="1556792"/>
            <a:ext cx="7344816" cy="5016758"/>
          </a:xfrm>
          <a:prstGeom prst="rect">
            <a:avLst/>
          </a:prstGeom>
          <a:noFill/>
        </p:spPr>
        <p:txBody>
          <a:bodyPr wrap="square" rtlCol="0">
            <a:spAutoFit/>
          </a:bodyPr>
          <a:lstStyle/>
          <a:p>
            <a:pPr marL="285750" indent="-285750">
              <a:buFont typeface="Wingdings" panose="05000000000000000000" pitchFamily="2" charset="2"/>
              <a:buChar char="u"/>
            </a:pPr>
            <a:r>
              <a:rPr lang="zh-TW" altLang="en-US" dirty="0" smtClean="0">
                <a:solidFill>
                  <a:srgbClr val="0070C0"/>
                </a:solidFill>
              </a:rPr>
              <a:t> </a:t>
            </a:r>
            <a:r>
              <a:rPr lang="zh-TW" altLang="en-US" sz="3200" dirty="0" smtClean="0">
                <a:solidFill>
                  <a:srgbClr val="0070C0"/>
                </a:solidFill>
              </a:rPr>
              <a:t>演練時程</a:t>
            </a:r>
            <a:r>
              <a:rPr lang="en-US" altLang="zh-TW" sz="3200" dirty="0" smtClean="0">
                <a:solidFill>
                  <a:srgbClr val="0070C0"/>
                </a:solidFill>
              </a:rPr>
              <a:t>:</a:t>
            </a:r>
            <a:r>
              <a:rPr lang="zh-TW" altLang="en-US" sz="3200" dirty="0" smtClean="0">
                <a:solidFill>
                  <a:srgbClr val="0070C0"/>
                </a:solidFill>
              </a:rPr>
              <a:t> </a:t>
            </a:r>
            <a:endParaRPr lang="en-US" altLang="zh-TW" sz="3200" dirty="0" smtClean="0">
              <a:solidFill>
                <a:srgbClr val="0070C0"/>
              </a:solidFill>
            </a:endParaRPr>
          </a:p>
          <a:p>
            <a:pPr marL="1200150" lvl="2" indent="-285750">
              <a:buSzPct val="60000"/>
              <a:buFont typeface="Wingdings" panose="05000000000000000000" pitchFamily="2" charset="2"/>
              <a:buChar char="u"/>
            </a:pPr>
            <a:r>
              <a:rPr lang="zh-TW" altLang="en-US" sz="2800" dirty="0"/>
              <a:t> </a:t>
            </a:r>
            <a:r>
              <a:rPr lang="zh-TW" altLang="en-US" sz="2800" dirty="0" smtClean="0"/>
              <a:t>第一次</a:t>
            </a:r>
            <a:r>
              <a:rPr lang="en-US" altLang="zh-TW" sz="2800" dirty="0" smtClean="0"/>
              <a:t>:</a:t>
            </a:r>
            <a:r>
              <a:rPr lang="en-US" altLang="zh-TW" sz="2800" dirty="0" smtClean="0">
                <a:solidFill>
                  <a:srgbClr val="FF0000"/>
                </a:solidFill>
              </a:rPr>
              <a:t>5</a:t>
            </a:r>
            <a:r>
              <a:rPr lang="zh-TW" altLang="en-US" sz="2800" dirty="0" smtClean="0">
                <a:solidFill>
                  <a:srgbClr val="FF0000"/>
                </a:solidFill>
              </a:rPr>
              <a:t>月</a:t>
            </a:r>
            <a:r>
              <a:rPr lang="en-US" altLang="zh-TW" sz="2800" dirty="0" smtClean="0"/>
              <a:t> </a:t>
            </a:r>
            <a:endParaRPr lang="en-US" altLang="zh-TW" sz="2800" dirty="0" smtClean="0"/>
          </a:p>
          <a:p>
            <a:pPr marL="1200150" lvl="2" indent="-285750">
              <a:buSzPct val="60000"/>
              <a:buFont typeface="Wingdings" panose="05000000000000000000" pitchFamily="2" charset="2"/>
              <a:buChar char="u"/>
            </a:pPr>
            <a:r>
              <a:rPr lang="zh-TW" altLang="en-US" sz="2800" dirty="0" smtClean="0"/>
              <a:t> 第二次</a:t>
            </a:r>
            <a:r>
              <a:rPr lang="en-US" altLang="zh-TW" sz="2800" dirty="0" smtClean="0">
                <a:solidFill>
                  <a:srgbClr val="FF0000"/>
                </a:solidFill>
              </a:rPr>
              <a:t>:9</a:t>
            </a:r>
            <a:r>
              <a:rPr lang="zh-TW" altLang="en-US" sz="2800" dirty="0" smtClean="0">
                <a:solidFill>
                  <a:srgbClr val="FF0000"/>
                </a:solidFill>
              </a:rPr>
              <a:t>月</a:t>
            </a:r>
            <a:endParaRPr lang="en-US" altLang="zh-TW" sz="2800" dirty="0" smtClean="0">
              <a:solidFill>
                <a:srgbClr val="FF0000"/>
              </a:solidFill>
            </a:endParaRPr>
          </a:p>
          <a:p>
            <a:pPr marL="285750" indent="-285750">
              <a:buSzPct val="60000"/>
              <a:buFont typeface="Wingdings" panose="05000000000000000000" pitchFamily="2" charset="2"/>
              <a:buChar char="u"/>
            </a:pPr>
            <a:r>
              <a:rPr lang="zh-TW" altLang="en-US" sz="2800" dirty="0" smtClean="0">
                <a:solidFill>
                  <a:srgbClr val="0070C0"/>
                </a:solidFill>
              </a:rPr>
              <a:t>社交工程郵件型態</a:t>
            </a:r>
            <a:r>
              <a:rPr lang="en-US" altLang="zh-TW" sz="2800" dirty="0" smtClean="0">
                <a:solidFill>
                  <a:srgbClr val="0070C0"/>
                </a:solidFill>
              </a:rPr>
              <a:t>:</a:t>
            </a:r>
          </a:p>
          <a:p>
            <a:pPr marL="1200150" lvl="2" indent="-285750">
              <a:buSzPct val="60000"/>
              <a:buFont typeface="Wingdings" panose="05000000000000000000" pitchFamily="2" charset="2"/>
              <a:buChar char="u"/>
            </a:pPr>
            <a:r>
              <a:rPr lang="zh-TW" altLang="en-US" sz="2800" dirty="0" smtClean="0"/>
              <a:t> 由教育部及科技司以偽冒公務</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latin typeface="標楷體" panose="03000509000000000000" pitchFamily="65" charset="-120"/>
                <a:ea typeface="標楷體" panose="03000509000000000000" pitchFamily="65" charset="-120"/>
              </a:rPr>
              <a:t>個人或公司行號等名義發送惡意郵件，郵件主題分為政治、公務、健康養生、旅遊等類型 ，郵件內容包含連結網址或</a:t>
            </a:r>
            <a:r>
              <a:rPr lang="en-US" altLang="zh-TW" sz="2800" dirty="0" smtClean="0">
                <a:latin typeface="標楷體" panose="03000509000000000000" pitchFamily="65" charset="-120"/>
                <a:ea typeface="標楷體" panose="03000509000000000000" pitchFamily="65" charset="-120"/>
              </a:rPr>
              <a:t>word</a:t>
            </a:r>
            <a:r>
              <a:rPr lang="zh-TW" altLang="en-US" sz="2800" dirty="0" smtClean="0">
                <a:latin typeface="標楷體" panose="03000509000000000000" pitchFamily="65" charset="-120"/>
                <a:ea typeface="標楷體" panose="03000509000000000000" pitchFamily="65" charset="-120"/>
              </a:rPr>
              <a:t>副檔。    </a:t>
            </a:r>
            <a:endParaRPr lang="en-US" altLang="zh-TW" sz="2800" dirty="0" smtClean="0">
              <a:latin typeface="標楷體" panose="03000509000000000000" pitchFamily="65" charset="-120"/>
              <a:ea typeface="標楷體" panose="03000509000000000000" pitchFamily="65" charset="-120"/>
            </a:endParaRPr>
          </a:p>
          <a:p>
            <a:endParaRPr lang="en-US" altLang="zh-TW" sz="3200" dirty="0" smtClean="0"/>
          </a:p>
          <a:p>
            <a:r>
              <a:rPr lang="zh-TW" altLang="en-US" sz="3200" dirty="0"/>
              <a:t> </a:t>
            </a:r>
            <a:r>
              <a:rPr lang="zh-TW" altLang="en-US" sz="3200" dirty="0" smtClean="0"/>
              <a:t>    </a:t>
            </a:r>
            <a:endParaRPr lang="zh-TW" altLang="en-US" sz="3200" dirty="0"/>
          </a:p>
        </p:txBody>
      </p:sp>
    </p:spTree>
    <p:extLst>
      <p:ext uri="{BB962C8B-B14F-4D97-AF65-F5344CB8AC3E}">
        <p14:creationId xmlns:p14="http://schemas.microsoft.com/office/powerpoint/2010/main" val="18498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634413" y="6021288"/>
            <a:ext cx="509587" cy="365125"/>
          </a:xfrm>
          <a:prstGeom prst="rect">
            <a:avLst/>
          </a:prstGeom>
        </p:spPr>
        <p:txBody>
          <a:bodyPr/>
          <a:lstStyle/>
          <a:p>
            <a:pPr algn="r"/>
            <a:fld id="{C75E55A9-C0D0-4A29-990D-421AE9BFF53A}" type="slidenum">
              <a:rPr lang="zh-TW" altLang="en-US" sz="1200" smtClean="0">
                <a:solidFill>
                  <a:schemeClr val="bg2"/>
                </a:solidFill>
              </a:rPr>
              <a:pPr algn="r"/>
              <a:t>7</a:t>
            </a:fld>
            <a:endParaRPr lang="zh-TW" altLang="en-US" sz="1200" dirty="0">
              <a:solidFill>
                <a:schemeClr val="bg2"/>
              </a:solidFill>
            </a:endParaRPr>
          </a:p>
        </p:txBody>
      </p:sp>
      <p:sp>
        <p:nvSpPr>
          <p:cNvPr id="10" name="頁尾版面配置區 3"/>
          <p:cNvSpPr txBox="1">
            <a:spLocks/>
          </p:cNvSpPr>
          <p:nvPr/>
        </p:nvSpPr>
        <p:spPr>
          <a:xfrm>
            <a:off x="2268538" y="6381328"/>
            <a:ext cx="4679726" cy="40466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smtClean="0"/>
              <a:t>7</a:t>
            </a:r>
            <a:endParaRPr lang="zh-TW" altLang="en-US" sz="2400" dirty="0"/>
          </a:p>
        </p:txBody>
      </p:sp>
      <p:sp>
        <p:nvSpPr>
          <p:cNvPr id="11" name="標題 1"/>
          <p:cNvSpPr>
            <a:spLocks noGrp="1"/>
          </p:cNvSpPr>
          <p:nvPr>
            <p:ph type="title"/>
          </p:nvPr>
        </p:nvSpPr>
        <p:spPr>
          <a:xfrm>
            <a:off x="685800" y="609600"/>
            <a:ext cx="7772400" cy="1143000"/>
          </a:xfrm>
        </p:spPr>
        <p:txBody>
          <a:bodyPr/>
          <a:lstStyle/>
          <a:p>
            <a:r>
              <a:rPr lang="zh-TW" altLang="en-US" dirty="0" smtClean="0"/>
              <a:t> 演練</a:t>
            </a:r>
            <a:r>
              <a:rPr lang="zh-TW" altLang="en-US" dirty="0"/>
              <a:t>結果</a:t>
            </a:r>
          </a:p>
        </p:txBody>
      </p:sp>
      <p:sp>
        <p:nvSpPr>
          <p:cNvPr id="12" name="內容版面配置區 2"/>
          <p:cNvSpPr>
            <a:spLocks noGrp="1"/>
          </p:cNvSpPr>
          <p:nvPr>
            <p:ph idx="1"/>
          </p:nvPr>
        </p:nvSpPr>
        <p:spPr>
          <a:xfrm>
            <a:off x="685800" y="1988840"/>
            <a:ext cx="7772400" cy="1375792"/>
          </a:xfrm>
        </p:spPr>
        <p:txBody>
          <a:bodyPr/>
          <a:lstStyle/>
          <a:p>
            <a:pPr marL="541338" indent="-541338">
              <a:buFont typeface="Wingdings" panose="05000000000000000000" pitchFamily="2" charset="2"/>
              <a:buChar char="u"/>
            </a:pPr>
            <a:r>
              <a:rPr lang="zh-TW" altLang="en-US" sz="2800" dirty="0" smtClean="0">
                <a:latin typeface="標楷體" panose="03000509000000000000" pitchFamily="65" charset="-120"/>
                <a:ea typeface="標楷體" panose="03000509000000000000" pitchFamily="65" charset="-120"/>
              </a:rPr>
              <a:t>預定</a:t>
            </a:r>
            <a:r>
              <a:rPr lang="en-US" altLang="zh-TW" sz="2800" dirty="0" smtClean="0">
                <a:latin typeface="標楷體" panose="03000509000000000000" pitchFamily="65" charset="-120"/>
                <a:ea typeface="標楷體" panose="03000509000000000000" pitchFamily="65" charset="-120"/>
              </a:rPr>
              <a:t>7</a:t>
            </a:r>
            <a:r>
              <a:rPr lang="zh-TW" altLang="en-US" sz="2800" dirty="0" smtClean="0">
                <a:latin typeface="標楷體" panose="03000509000000000000" pitchFamily="65" charset="-120"/>
                <a:ea typeface="標楷體" panose="03000509000000000000" pitchFamily="65" charset="-120"/>
              </a:rPr>
              <a:t>月及</a:t>
            </a:r>
            <a:r>
              <a:rPr lang="en-US" altLang="zh-TW" sz="2800" dirty="0" smtClean="0">
                <a:latin typeface="標楷體" panose="03000509000000000000" pitchFamily="65" charset="-120"/>
                <a:ea typeface="標楷體" panose="03000509000000000000" pitchFamily="65" charset="-120"/>
              </a:rPr>
              <a:t>10</a:t>
            </a:r>
            <a:r>
              <a:rPr lang="zh-TW" altLang="en-US" sz="2800" dirty="0" smtClean="0">
                <a:latin typeface="標楷體" panose="03000509000000000000" pitchFamily="65" charset="-120"/>
                <a:ea typeface="標楷體" panose="03000509000000000000" pitchFamily="65" charset="-120"/>
              </a:rPr>
              <a:t>月</a:t>
            </a:r>
            <a:r>
              <a:rPr lang="zh-TW" altLang="en-US" dirty="0" smtClean="0">
                <a:latin typeface="標楷體" panose="03000509000000000000" pitchFamily="65" charset="-120"/>
                <a:ea typeface="標楷體" panose="03000509000000000000" pitchFamily="65" charset="-120"/>
              </a:rPr>
              <a:t>，由教育部及科技教育司彙整演練報告，陳報行政院資通安全辦公室</a:t>
            </a:r>
            <a:r>
              <a:rPr lang="zh-TW" altLang="en-US" dirty="0" smtClean="0">
                <a:latin typeface="微軟正黑體" panose="020B0604030504040204" pitchFamily="34" charset="-120"/>
                <a:ea typeface="微軟正黑體" panose="020B0604030504040204" pitchFamily="34" charset="-120"/>
              </a:rPr>
              <a:t>。</a:t>
            </a:r>
            <a:endParaRPr lang="zh-TW" altLang="en-US" dirty="0"/>
          </a:p>
        </p:txBody>
      </p:sp>
    </p:spTree>
    <p:extLst>
      <p:ext uri="{BB962C8B-B14F-4D97-AF65-F5344CB8AC3E}">
        <p14:creationId xmlns:p14="http://schemas.microsoft.com/office/powerpoint/2010/main" val="38360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008240"/>
            <a:ext cx="3491880" cy="2338188"/>
          </a:xfrm>
          <a:prstGeom prst="rect">
            <a:avLst/>
          </a:prstGeom>
        </p:spPr>
      </p:pic>
      <p:sp>
        <p:nvSpPr>
          <p:cNvPr id="2" name="標題 1"/>
          <p:cNvSpPr>
            <a:spLocks noGrp="1"/>
          </p:cNvSpPr>
          <p:nvPr>
            <p:ph type="title"/>
          </p:nvPr>
        </p:nvSpPr>
        <p:spPr/>
        <p:txBody>
          <a:bodyPr/>
          <a:lstStyle/>
          <a:p>
            <a:r>
              <a:rPr lang="zh-TW" altLang="en-US" dirty="0" smtClean="0"/>
              <a:t> 社交工程網路釣魚的常見手</a:t>
            </a:r>
            <a:r>
              <a:rPr lang="zh-TW" altLang="en-US" dirty="0"/>
              <a:t>法</a:t>
            </a:r>
          </a:p>
        </p:txBody>
      </p:sp>
      <p:sp>
        <p:nvSpPr>
          <p:cNvPr id="3" name="內容版面配置區 2"/>
          <p:cNvSpPr>
            <a:spLocks noGrp="1"/>
          </p:cNvSpPr>
          <p:nvPr>
            <p:ph idx="1"/>
          </p:nvPr>
        </p:nvSpPr>
        <p:spPr/>
        <p:txBody>
          <a:bodyPr/>
          <a:lstStyle/>
          <a:p>
            <a:pPr>
              <a:buSzPct val="60000"/>
              <a:buFont typeface="Wingdings" panose="05000000000000000000" pitchFamily="2" charset="2"/>
              <a:buChar char="u"/>
            </a:pPr>
            <a:r>
              <a:rPr lang="zh-TW" altLang="en-US" dirty="0" smtClean="0"/>
              <a:t>使用與</a:t>
            </a:r>
            <a:r>
              <a:rPr lang="zh-TW" altLang="en-US" dirty="0" smtClean="0">
                <a:solidFill>
                  <a:srgbClr val="0070C0"/>
                </a:solidFill>
              </a:rPr>
              <a:t>官網相似</a:t>
            </a:r>
            <a:r>
              <a:rPr lang="zh-TW" altLang="en-US" dirty="0" smtClean="0"/>
              <a:t>的網址與頁面</a:t>
            </a:r>
            <a:endParaRPr lang="en-US" altLang="zh-TW" dirty="0" smtClean="0"/>
          </a:p>
          <a:p>
            <a:pPr>
              <a:buSzPct val="60000"/>
              <a:buFont typeface="Wingdings" panose="05000000000000000000" pitchFamily="2" charset="2"/>
              <a:buChar char="u"/>
            </a:pPr>
            <a:r>
              <a:rPr lang="zh-TW" altLang="en-US" dirty="0" smtClean="0"/>
              <a:t>網路</a:t>
            </a:r>
            <a:r>
              <a:rPr lang="zh-TW" altLang="en-US" dirty="0" smtClean="0">
                <a:solidFill>
                  <a:srgbClr val="0070C0"/>
                </a:solidFill>
              </a:rPr>
              <a:t>抽獎廣告</a:t>
            </a:r>
            <a:r>
              <a:rPr lang="zh-TW" altLang="en-US" dirty="0" smtClean="0"/>
              <a:t>連結</a:t>
            </a:r>
            <a:endParaRPr lang="en-US" altLang="zh-TW" dirty="0" smtClean="0"/>
          </a:p>
          <a:p>
            <a:pPr>
              <a:buSzPct val="60000"/>
              <a:buFont typeface="Wingdings" panose="05000000000000000000" pitchFamily="2" charset="2"/>
              <a:buChar char="u"/>
            </a:pPr>
            <a:r>
              <a:rPr lang="zh-TW" altLang="en-US" dirty="0" smtClean="0"/>
              <a:t>裝熟</a:t>
            </a:r>
            <a:r>
              <a:rPr lang="zh-TW" altLang="en-US" dirty="0" smtClean="0">
                <a:solidFill>
                  <a:srgbClr val="0070C0"/>
                </a:solidFill>
              </a:rPr>
              <a:t>套交情</a:t>
            </a:r>
            <a:r>
              <a:rPr lang="zh-TW" altLang="en-US" dirty="0" smtClean="0"/>
              <a:t>的</a:t>
            </a:r>
            <a:r>
              <a:rPr lang="zh-TW" altLang="en-US" dirty="0" smtClean="0"/>
              <a:t>訊息</a:t>
            </a:r>
            <a:endParaRPr lang="en-US" altLang="zh-TW" dirty="0" smtClean="0"/>
          </a:p>
          <a:p>
            <a:pPr>
              <a:buSzPct val="60000"/>
              <a:buFont typeface="Wingdings" panose="05000000000000000000" pitchFamily="2" charset="2"/>
              <a:buChar char="u"/>
            </a:pPr>
            <a:r>
              <a:rPr lang="zh-TW" altLang="en-US" dirty="0"/>
              <a:t>電子郵件隱藏</a:t>
            </a:r>
            <a:r>
              <a:rPr lang="zh-TW" altLang="en-US" dirty="0" smtClean="0"/>
              <a:t>電腦病毒</a:t>
            </a:r>
            <a:endParaRPr lang="en-US" altLang="zh-TW" dirty="0" smtClean="0"/>
          </a:p>
          <a:p>
            <a:pPr>
              <a:buSzPct val="60000"/>
              <a:buFont typeface="Wingdings" panose="05000000000000000000" pitchFamily="2" charset="2"/>
              <a:buChar char="u"/>
            </a:pPr>
            <a:r>
              <a:rPr lang="zh-TW" altLang="en-US" dirty="0"/>
              <a:t>圖片中的惡意</a:t>
            </a:r>
            <a:r>
              <a:rPr lang="zh-TW" altLang="en-US" dirty="0" smtClean="0"/>
              <a:t>程式</a:t>
            </a:r>
            <a:endParaRPr lang="en-US" altLang="zh-TW" dirty="0" smtClean="0"/>
          </a:p>
          <a:p>
            <a:pPr>
              <a:buSzPct val="60000"/>
              <a:buFont typeface="Wingdings" panose="05000000000000000000" pitchFamily="2" charset="2"/>
              <a:buChar char="u"/>
            </a:pPr>
            <a:r>
              <a:rPr lang="zh-TW" altLang="en-US" dirty="0"/>
              <a:t>偽裝修補</a:t>
            </a:r>
            <a:r>
              <a:rPr lang="zh-TW" altLang="en-US" dirty="0" smtClean="0"/>
              <a:t>程式</a:t>
            </a:r>
            <a:endParaRPr lang="en-US" altLang="zh-TW" dirty="0" smtClean="0"/>
          </a:p>
          <a:p>
            <a:pPr>
              <a:buSzPct val="60000"/>
              <a:buFont typeface="Wingdings" panose="05000000000000000000" pitchFamily="2" charset="2"/>
              <a:buChar char="u"/>
            </a:pPr>
            <a:r>
              <a:rPr lang="zh-TW" altLang="en-US" dirty="0"/>
              <a:t>即時通也是社交工程新途徑</a:t>
            </a:r>
            <a:endParaRPr lang="en-US" altLang="zh-TW" dirty="0" smtClean="0"/>
          </a:p>
          <a:p>
            <a:endParaRPr lang="zh-TW" altLang="en-US" dirty="0"/>
          </a:p>
        </p:txBody>
      </p:sp>
    </p:spTree>
    <p:extLst>
      <p:ext uri="{BB962C8B-B14F-4D97-AF65-F5344CB8AC3E}">
        <p14:creationId xmlns:p14="http://schemas.microsoft.com/office/powerpoint/2010/main" val="303978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偽裝寄件者的電子郵件</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 y="1628800"/>
            <a:ext cx="9144000" cy="4022287"/>
          </a:xfrm>
          <a:prstGeom prst="rect">
            <a:avLst/>
          </a:prstGeom>
        </p:spPr>
      </p:pic>
    </p:spTree>
    <p:extLst>
      <p:ext uri="{BB962C8B-B14F-4D97-AF65-F5344CB8AC3E}">
        <p14:creationId xmlns:p14="http://schemas.microsoft.com/office/powerpoint/2010/main" val="357142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_self_HK">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_self_HK">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_self_H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self_H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self_H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self_H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self_H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self_H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self_H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母片CC1</Template>
  <TotalTime>10414</TotalTime>
  <Words>1127</Words>
  <Application>Microsoft Office PowerPoint</Application>
  <PresentationFormat>如螢幕大小 (4:3)</PresentationFormat>
  <Paragraphs>172</Paragraphs>
  <Slides>25</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微軟正黑體</vt:lpstr>
      <vt:lpstr>新細明體</vt:lpstr>
      <vt:lpstr>標楷體</vt:lpstr>
      <vt:lpstr>Calibri</vt:lpstr>
      <vt:lpstr>Times New Roman</vt:lpstr>
      <vt:lpstr>Wingdings</vt:lpstr>
      <vt:lpstr>_self_HK</vt:lpstr>
      <vt:lpstr>社交工程宣導</vt:lpstr>
      <vt:lpstr>大綱</vt:lpstr>
      <vt:lpstr>弘光科技大學資訊安全政策宣導</vt:lpstr>
      <vt:lpstr> 社交工程演練</vt:lpstr>
      <vt:lpstr>社交工程演練</vt:lpstr>
      <vt:lpstr>社交工程演練</vt:lpstr>
      <vt:lpstr> 演練結果</vt:lpstr>
      <vt:lpstr> 社交工程網路釣魚的常見手法</vt:lpstr>
      <vt:lpstr>偽裝寄件者的電子郵件</vt:lpstr>
      <vt:lpstr>網路釣魚郵件防範</vt:lpstr>
      <vt:lpstr>電子郵件安全-預防</vt:lpstr>
      <vt:lpstr>電子郵件使用安全</vt:lpstr>
      <vt:lpstr>電子郵件開啟原則</vt:lpstr>
      <vt:lpstr>facebook安全使用六要點</vt:lpstr>
      <vt:lpstr>即時通訊軟體的詐騙手法</vt:lpstr>
      <vt:lpstr>即時通訊軟體安全五要項</vt:lpstr>
      <vt:lpstr>手機使用安全</vt:lpstr>
      <vt:lpstr>電腦中毒徵兆(1/2)</vt:lpstr>
      <vt:lpstr>電腦中毒徵兆(2/2)</vt:lpstr>
      <vt:lpstr>網路詐騙手法與防範</vt:lpstr>
      <vt:lpstr>社交工程演練方式</vt:lpstr>
      <vt:lpstr>社交工程演練方式</vt:lpstr>
      <vt:lpstr>社交工程演練方式</vt:lpstr>
      <vt:lpstr>社交工程演練方式</vt:lpstr>
      <vt:lpstr>報告完畢‧謝謝聆聽</vt:lpstr>
    </vt:vector>
  </TitlesOfParts>
  <Company>888TIGER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Ellie</dc:creator>
  <cp:lastModifiedBy>alanfang</cp:lastModifiedBy>
  <cp:revision>654</cp:revision>
  <cp:lastPrinted>2013-09-24T03:32:25Z</cp:lastPrinted>
  <dcterms:created xsi:type="dcterms:W3CDTF">2012-08-11T07:43:16Z</dcterms:created>
  <dcterms:modified xsi:type="dcterms:W3CDTF">2015-11-25T05:38:58Z</dcterms:modified>
</cp:coreProperties>
</file>